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vide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sldIdLst>
    <p:sldId id="263" r:id="rId2"/>
    <p:sldId id="262" r:id="rId3"/>
    <p:sldId id="267" r:id="rId4"/>
    <p:sldId id="269" r:id="rId5"/>
    <p:sldId id="268" r:id="rId6"/>
    <p:sldId id="270" r:id="rId7"/>
    <p:sldId id="271" r:id="rId8"/>
    <p:sldId id="265" r:id="rId9"/>
    <p:sldId id="266" r:id="rId10"/>
    <p:sldId id="256" r:id="rId11"/>
    <p:sldId id="257" r:id="rId12"/>
    <p:sldId id="264" r:id="rId13"/>
    <p:sldId id="272" r:id="rId14"/>
    <p:sldId id="258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4" d="100"/>
          <a:sy n="134" d="100"/>
        </p:scale>
        <p:origin x="-4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4/22/14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4/22/14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4/22/14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4/22/14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4/22/14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4/22/14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4/22/14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4/22/14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4/22/14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4/22/14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4/22/14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4/22/14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geogebra.org/en/FitExp_Command" TargetMode="External"/><Relationship Id="rId4" Type="http://schemas.openxmlformats.org/officeDocument/2006/relationships/hyperlink" Target="http://wiki.geogebra.org/en/FitGrowth_Command" TargetMode="External"/><Relationship Id="rId5" Type="http://schemas.openxmlformats.org/officeDocument/2006/relationships/hyperlink" Target="http://wiki.geogebra.org/en/FitLine_Command" TargetMode="External"/><Relationship Id="rId6" Type="http://schemas.openxmlformats.org/officeDocument/2006/relationships/hyperlink" Target="http://wiki.geogebra.org/en/FitLineX_Command" TargetMode="External"/><Relationship Id="rId7" Type="http://schemas.openxmlformats.org/officeDocument/2006/relationships/hyperlink" Target="http://wiki.geogebra.org/en/FitLog_Command" TargetMode="External"/><Relationship Id="rId8" Type="http://schemas.openxmlformats.org/officeDocument/2006/relationships/hyperlink" Target="http://wiki.geogebra.org/en/FitLogistic_Command" TargetMode="External"/><Relationship Id="rId9" Type="http://schemas.openxmlformats.org/officeDocument/2006/relationships/hyperlink" Target="http://wiki.geogebra.org/en/FitPoly_Command" TargetMode="External"/><Relationship Id="rId10" Type="http://schemas.openxmlformats.org/officeDocument/2006/relationships/hyperlink" Target="http://wiki.geogebra.org/en/FitPow_Command" TargetMode="External"/><Relationship Id="rId11" Type="http://schemas.openxmlformats.org/officeDocument/2006/relationships/hyperlink" Target="http://wiki.geogebra.org/en/FitSin_Command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1" Type="http://schemas.microsoft.com/office/2007/relationships/media" Target="../media/media1.gif"/><Relationship Id="rId2" Type="http://schemas.openxmlformats.org/officeDocument/2006/relationships/video" Target="../media/media1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19599" y="274637"/>
            <a:ext cx="3754583" cy="3073545"/>
          </a:xfrm>
        </p:spPr>
        <p:txBody>
          <a:bodyPr/>
          <a:lstStyle/>
          <a:p>
            <a:r>
              <a:rPr lang="en-US" sz="3600" dirty="0" smtClean="0"/>
              <a:t>Binomial probability distribution,</a:t>
            </a:r>
            <a:br>
              <a:rPr lang="en-US" sz="3600" dirty="0" smtClean="0"/>
            </a:br>
            <a:r>
              <a:rPr lang="en-US" sz="3600" dirty="0"/>
              <a:t>n</a:t>
            </a:r>
            <a:r>
              <a:rPr lang="en-US" sz="3600" dirty="0" smtClean="0"/>
              <a:t>=100, p=1/6</a:t>
            </a:r>
            <a:endParaRPr lang="en-US" sz="3600" dirty="0"/>
          </a:p>
        </p:txBody>
      </p:sp>
      <p:pic>
        <p:nvPicPr>
          <p:cNvPr id="10" name="Content Placeholder 9" descr="Screen Shot 2014-04-08 at 8.11.11 AM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323" b="-46323"/>
          <a:stretch>
            <a:fillRect/>
          </a:stretch>
        </p:blipFill>
        <p:spPr>
          <a:xfrm>
            <a:off x="157018" y="-877506"/>
            <a:ext cx="3657600" cy="4590288"/>
          </a:xfrm>
        </p:spPr>
      </p:pic>
      <p:sp>
        <p:nvSpPr>
          <p:cNvPr id="11" name="Title 3"/>
          <p:cNvSpPr txBox="1">
            <a:spLocks/>
          </p:cNvSpPr>
          <p:nvPr/>
        </p:nvSpPr>
        <p:spPr>
          <a:xfrm>
            <a:off x="609600" y="427038"/>
            <a:ext cx="305261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969819" y="274638"/>
            <a:ext cx="305261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4" name="Title 3"/>
          <p:cNvSpPr txBox="1">
            <a:spLocks/>
          </p:cNvSpPr>
          <p:nvPr/>
        </p:nvSpPr>
        <p:spPr>
          <a:xfrm>
            <a:off x="404090" y="3128673"/>
            <a:ext cx="3754583" cy="30735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Experimental</a:t>
            </a:r>
          </a:p>
          <a:p>
            <a:r>
              <a:rPr lang="en-US" sz="3200" dirty="0"/>
              <a:t>b</a:t>
            </a:r>
            <a:r>
              <a:rPr lang="en-US" sz="3200" dirty="0" smtClean="0"/>
              <a:t>inomial probability distribution, 100 dice,</a:t>
            </a:r>
            <a:br>
              <a:rPr lang="en-US" sz="3200" dirty="0" smtClean="0"/>
            </a:br>
            <a:r>
              <a:rPr lang="en-US" sz="3200" dirty="0" smtClean="0"/>
              <a:t>repeated 250 times, p=1/6</a:t>
            </a:r>
            <a:endParaRPr lang="en-US" sz="3200" dirty="0"/>
          </a:p>
        </p:txBody>
      </p:sp>
      <p:pic>
        <p:nvPicPr>
          <p:cNvPr id="7" name="Content Placeholder 6" descr="Screen shot 2014-04-08 at 9.33.47 AM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7" r="9797"/>
          <a:stretch>
            <a:fillRect/>
          </a:stretch>
        </p:blipFill>
        <p:spPr>
          <a:xfrm>
            <a:off x="5058942" y="3442955"/>
            <a:ext cx="2563310" cy="3216954"/>
          </a:xfrm>
        </p:spPr>
      </p:pic>
    </p:spTree>
    <p:extLst>
      <p:ext uri="{BB962C8B-B14F-4D97-AF65-F5344CB8AC3E}">
        <p14:creationId xmlns:p14="http://schemas.microsoft.com/office/powerpoint/2010/main" val="3964441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Curve fitting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99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1" y="1823693"/>
            <a:ext cx="8223265" cy="375227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571500" indent="-457200">
              <a:buFont typeface="+mj-lt"/>
              <a:buAutoNum type="arabicPeriod"/>
            </a:pPr>
            <a:r>
              <a:rPr lang="en-US" dirty="0" smtClean="0"/>
              <a:t>Make a graph in </a:t>
            </a:r>
            <a:r>
              <a:rPr lang="en-US" dirty="0" err="1" smtClean="0"/>
              <a:t>Geogebra</a:t>
            </a:r>
            <a:r>
              <a:rPr lang="en-US" dirty="0" smtClean="0"/>
              <a:t> of the four points determined by the above data. (Input the points in a spreadsheet first). Use the settings to zoom the graph around the points.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Can you determine the height of the baby when she is 25 days old? Can you estimate it?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/>
              <a:t>Can you find a line the line passing </a:t>
            </a:r>
            <a:r>
              <a:rPr lang="en-US" dirty="0" smtClean="0"/>
              <a:t>through the four points in 1?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Can you find a polynomial passing through the four points in 1? </a:t>
            </a:r>
            <a:endParaRPr lang="en-US" dirty="0"/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Can you find a polynomial of degree 2? What about 3? And 4? What about degree larger than 4?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Can you find a </a:t>
            </a:r>
            <a:r>
              <a:rPr lang="en-US" dirty="0"/>
              <a:t>line that passes “close” to the four points in 1. </a:t>
            </a:r>
          </a:p>
          <a:p>
            <a:pPr marL="571500" indent="-457200">
              <a:buFont typeface="+mj-lt"/>
              <a:buAutoNum type="arabicPeriod"/>
            </a:pPr>
            <a:endParaRPr lang="en-US" dirty="0" smtClean="0"/>
          </a:p>
          <a:p>
            <a:pPr marL="571500" indent="-457200">
              <a:buFont typeface="+mj-lt"/>
              <a:buAutoNum type="arabicPeriod"/>
            </a:pPr>
            <a:endParaRPr lang="en-US" dirty="0" smtClean="0"/>
          </a:p>
          <a:p>
            <a:pPr marL="5715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54001" y="334818"/>
            <a:ext cx="6927272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14300" indent="0">
              <a:buNone/>
            </a:pPr>
            <a:r>
              <a:rPr lang="en-US" dirty="0"/>
              <a:t>The height of a baby is measured during her first month of life.</a:t>
            </a:r>
          </a:p>
          <a:p>
            <a:r>
              <a:rPr lang="en-US" dirty="0"/>
              <a:t>When the baby is 1 day old, her height is 20.1 in.</a:t>
            </a:r>
          </a:p>
          <a:p>
            <a:r>
              <a:rPr lang="en-US" dirty="0"/>
              <a:t>When the baby is 15 days old, her height is 20.6 in.</a:t>
            </a:r>
          </a:p>
          <a:p>
            <a:r>
              <a:rPr lang="en-US" dirty="0"/>
              <a:t>When the baby is 20 days old, her height is 21.2 in.</a:t>
            </a:r>
          </a:p>
          <a:p>
            <a:r>
              <a:rPr lang="en-US" dirty="0"/>
              <a:t>When the baby is 29 days old, her height is 21.9 in.</a:t>
            </a:r>
          </a:p>
        </p:txBody>
      </p:sp>
      <p:sp>
        <p:nvSpPr>
          <p:cNvPr id="4" name="Rectangle 3"/>
          <p:cNvSpPr/>
          <p:nvPr/>
        </p:nvSpPr>
        <p:spPr>
          <a:xfrm rot="21025549">
            <a:off x="3072852" y="4926397"/>
            <a:ext cx="7037281" cy="17543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 do I mean by close and closest?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1930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4561" y="759692"/>
            <a:ext cx="6504510" cy="5816390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571500" indent="-457200">
              <a:buFont typeface="+mj-lt"/>
              <a:buAutoNum type="arabicPeriod"/>
            </a:pPr>
            <a:r>
              <a:rPr lang="en-US" dirty="0" smtClean="0"/>
              <a:t>Define five points in </a:t>
            </a:r>
            <a:r>
              <a:rPr lang="en-US" dirty="0" err="1" smtClean="0"/>
              <a:t>Geogebra</a:t>
            </a:r>
            <a:endParaRPr lang="en-US" dirty="0" smtClean="0"/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Save the coordinates of these 5 points on a spreadsheet.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Define a linear function and plot it. (Use sliders for the slope and the y-intersect.)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Create a vertical segment from one of the points and the graph of the function. 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Create a tool drawing a vertical segment from a given function to a given point.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In the spreadsheet, compute the square of the length of the segments.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Add up all these squared distances.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Drag the the parameters of the sliders, trying so the total result is the smallest possible.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Can you find (analytically) the values of the sliders that make the sum of the squares of the vertical distances smallest?</a:t>
            </a:r>
          </a:p>
          <a:p>
            <a:pPr marL="57150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6" name="Picture 5" descr="Screen shot 2014-04-08 at 10.09.3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97" y="3679448"/>
            <a:ext cx="1839191" cy="2245892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 rot="20850846">
            <a:off x="42731" y="263708"/>
            <a:ext cx="4140420" cy="84822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2000" dirty="0" err="1" smtClean="0"/>
              <a:t>Geogebra</a:t>
            </a:r>
            <a:r>
              <a:rPr lang="en-US" sz="2000" dirty="0" smtClean="0"/>
              <a:t> Hints:</a:t>
            </a:r>
          </a:p>
          <a:p>
            <a:pPr marL="114300" indent="0">
              <a:buNone/>
            </a:pPr>
            <a:r>
              <a:rPr lang="en-US" sz="2000" dirty="0" smtClean="0"/>
              <a:t>Curve[3sin(t)*</a:t>
            </a:r>
            <a:r>
              <a:rPr lang="en-US" sz="2000" dirty="0" err="1" smtClean="0"/>
              <a:t>cos</a:t>
            </a:r>
            <a:r>
              <a:rPr lang="en-US" sz="2000" dirty="0" smtClean="0"/>
              <a:t>(t),2tsin(t),t,0,8]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33891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34841" y="3529025"/>
            <a:ext cx="8722547" cy="317991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457200">
              <a:buFont typeface="+mj-lt"/>
              <a:buAutoNum type="arabicPeriod"/>
            </a:pPr>
            <a:r>
              <a:rPr lang="en-US" sz="2000" dirty="0" smtClean="0"/>
              <a:t>Find a photo online that contains a curve.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000" dirty="0" smtClean="0"/>
              <a:t>Import the photo in </a:t>
            </a:r>
            <a:r>
              <a:rPr lang="en-US" sz="2000" dirty="0" err="1" smtClean="0"/>
              <a:t>Geogebra</a:t>
            </a:r>
            <a:r>
              <a:rPr lang="en-US" sz="2000" dirty="0" smtClean="0"/>
              <a:t>.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Choose a few points on the curve.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000" dirty="0" smtClean="0"/>
              <a:t>Choose a type of regression (in </a:t>
            </a:r>
            <a:r>
              <a:rPr lang="en-US" sz="2000" dirty="0" err="1" smtClean="0"/>
              <a:t>Geogebra</a:t>
            </a:r>
            <a:r>
              <a:rPr lang="en-US" sz="2000" dirty="0" smtClean="0"/>
              <a:t> you can use linear, polynomial, </a:t>
            </a:r>
            <a:r>
              <a:rPr lang="en-US" sz="2000" dirty="0" smtClean="0"/>
              <a:t>exponential among others) </a:t>
            </a:r>
            <a:r>
              <a:rPr lang="en-US" sz="2000" dirty="0" smtClean="0"/>
              <a:t>and use it to fit find the equation of a curve “close” to the curve in the picture. 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000" dirty="0" smtClean="0"/>
              <a:t>What do we mean by “close”?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000" dirty="0" smtClean="0"/>
              <a:t>Experiment with different pictures and  different degrees of polynomials.</a:t>
            </a:r>
          </a:p>
          <a:p>
            <a:pPr marL="571500" indent="-457200">
              <a:buFont typeface="+mj-lt"/>
              <a:buAutoNum type="arabicPeriod"/>
            </a:pPr>
            <a:endParaRPr lang="en-US" sz="2000" dirty="0"/>
          </a:p>
        </p:txBody>
      </p:sp>
      <p:pic>
        <p:nvPicPr>
          <p:cNvPr id="7" name="Picture 6" descr="Screen shot 2014-04-08 at 10.45.5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523" y="2630020"/>
            <a:ext cx="3499924" cy="2069469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3191" y="144110"/>
            <a:ext cx="4857193" cy="23768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2000" dirty="0" err="1" smtClean="0"/>
              <a:t>Geogebra</a:t>
            </a:r>
            <a:r>
              <a:rPr lang="en-US" sz="2000" dirty="0" smtClean="0"/>
              <a:t> Hints:</a:t>
            </a:r>
          </a:p>
          <a:p>
            <a:r>
              <a:rPr lang="en-US" sz="2000" dirty="0" err="1" smtClean="0"/>
              <a:t>FitPoly</a:t>
            </a:r>
            <a:r>
              <a:rPr lang="en-US" sz="2000" dirty="0" smtClean="0"/>
              <a:t>[list of points, degree</a:t>
            </a:r>
            <a:r>
              <a:rPr lang="en-US" sz="2000" dirty="0" smtClean="0"/>
              <a:t>]</a:t>
            </a:r>
          </a:p>
          <a:p>
            <a:r>
              <a:rPr lang="en-US" sz="2000" dirty="0" err="1" smtClean="0"/>
              <a:t>FitExp</a:t>
            </a:r>
            <a:r>
              <a:rPr lang="en-US" sz="2000" dirty="0" smtClean="0"/>
              <a:t>[]</a:t>
            </a:r>
          </a:p>
          <a:p>
            <a:r>
              <a:rPr lang="en-US" sz="2000" dirty="0"/>
              <a:t>Fit[ &lt;List of Points&gt;, &lt;List of Functions&gt; </a:t>
            </a:r>
            <a:r>
              <a:rPr lang="en-US" sz="2000" dirty="0" smtClean="0"/>
              <a:t>]</a:t>
            </a:r>
          </a:p>
          <a:p>
            <a:r>
              <a:rPr lang="en-US" sz="2000" u="sng" dirty="0">
                <a:solidFill>
                  <a:srgbClr val="3366FF"/>
                </a:solidFill>
                <a:hlinkClick r:id="rId3"/>
              </a:rPr>
              <a:t>FitExp</a:t>
            </a:r>
            <a:r>
              <a:rPr lang="en-US" sz="2000" u="sng">
                <a:solidFill>
                  <a:srgbClr val="3366FF"/>
                </a:solidFill>
                <a:hlinkClick r:id="rId3"/>
              </a:rPr>
              <a:t>, </a:t>
            </a:r>
            <a:r>
              <a:rPr lang="en-US" sz="2000" u="sng" smtClean="0">
                <a:solidFill>
                  <a:srgbClr val="3366FF"/>
                </a:solidFill>
                <a:hlinkClick r:id="rId4"/>
              </a:rPr>
              <a:t>  </a:t>
            </a:r>
            <a:r>
              <a:rPr lang="en-US" sz="2000" u="sng" dirty="0">
                <a:solidFill>
                  <a:srgbClr val="3366FF"/>
                </a:solidFill>
                <a:hlinkClick r:id="rId5"/>
              </a:rPr>
              <a:t>FitLine, </a:t>
            </a:r>
            <a:r>
              <a:rPr lang="en-US" sz="2000" u="sng" dirty="0">
                <a:solidFill>
                  <a:srgbClr val="3366FF"/>
                </a:solidFill>
                <a:hlinkClick r:id="rId6"/>
              </a:rPr>
              <a:t>FitLineX, </a:t>
            </a:r>
            <a:r>
              <a:rPr lang="en-US" sz="2000" u="sng" dirty="0">
                <a:solidFill>
                  <a:srgbClr val="3366FF"/>
                </a:solidFill>
                <a:hlinkClick r:id="rId7"/>
              </a:rPr>
              <a:t>FitLog, </a:t>
            </a:r>
            <a:r>
              <a:rPr lang="en-US" sz="2000" u="sng" dirty="0">
                <a:solidFill>
                  <a:srgbClr val="3366FF"/>
                </a:solidFill>
                <a:hlinkClick r:id="rId8"/>
              </a:rPr>
              <a:t>FitLogistic, </a:t>
            </a:r>
            <a:r>
              <a:rPr lang="en-US" sz="2000" u="sng" dirty="0">
                <a:solidFill>
                  <a:srgbClr val="3366FF"/>
                </a:solidFill>
                <a:hlinkClick r:id="rId9"/>
              </a:rPr>
              <a:t>FitPoly, </a:t>
            </a:r>
            <a:r>
              <a:rPr lang="en-US" sz="2000" u="sng" dirty="0">
                <a:solidFill>
                  <a:srgbClr val="3366FF"/>
                </a:solidFill>
                <a:hlinkClick r:id="rId10"/>
              </a:rPr>
              <a:t>FitPow and </a:t>
            </a:r>
            <a:r>
              <a:rPr lang="en-US" sz="2000" u="sng" dirty="0">
                <a:solidFill>
                  <a:srgbClr val="3366FF"/>
                </a:solidFill>
                <a:hlinkClick r:id="rId11"/>
              </a:rPr>
              <a:t>FitSin.</a:t>
            </a:r>
            <a:endParaRPr lang="en-US" sz="2000" dirty="0" smtClean="0">
              <a:solidFill>
                <a:srgbClr val="3366FF"/>
              </a:solidFill>
            </a:endParaRPr>
          </a:p>
          <a:p>
            <a:r>
              <a:rPr lang="en-US" sz="2000" dirty="0" smtClean="0"/>
              <a:t>Polynomial[list of points]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2710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450" y="3085928"/>
            <a:ext cx="8303549" cy="276607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71500" indent="-457200">
              <a:buFont typeface="+mj-lt"/>
              <a:buAutoNum type="arabicPeriod"/>
            </a:pPr>
            <a:r>
              <a:rPr lang="en-US" dirty="0" smtClean="0"/>
              <a:t>Is </a:t>
            </a:r>
            <a:r>
              <a:rPr lang="en-US" dirty="0"/>
              <a:t>it possible to find a linear function passing </a:t>
            </a:r>
            <a:r>
              <a:rPr lang="en-US" dirty="0" smtClean="0"/>
              <a:t>through the points  any triple of points in the plane?  Why or why not? 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Is it possible to find a quadratic function passing through </a:t>
            </a:r>
            <a:r>
              <a:rPr lang="en-US" dirty="0"/>
              <a:t>through the points </a:t>
            </a:r>
            <a:r>
              <a:rPr lang="en-US" dirty="0" smtClean="0"/>
              <a:t>any triple of points on the plane?  </a:t>
            </a:r>
            <a:r>
              <a:rPr lang="en-US" dirty="0"/>
              <a:t>Why or why not? 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Given </a:t>
            </a:r>
            <a:r>
              <a:rPr lang="en-US" dirty="0"/>
              <a:t>the points, [1,-1/2], [2,1], [2.4,1] and [3,1/3] find a piecewise linear function with domain the interval [1,3] passing through all of them</a:t>
            </a:r>
            <a:r>
              <a:rPr lang="en-US" dirty="0" smtClean="0"/>
              <a:t>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 rot="20850846">
            <a:off x="125806" y="342580"/>
            <a:ext cx="3336352" cy="15287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2000" dirty="0" err="1" smtClean="0"/>
              <a:t>Geogebra</a:t>
            </a:r>
            <a:r>
              <a:rPr lang="en-US" sz="2000" dirty="0" smtClean="0"/>
              <a:t> Hint:</a:t>
            </a:r>
          </a:p>
          <a:p>
            <a:r>
              <a:rPr lang="en-US" sz="2000" dirty="0" smtClean="0"/>
              <a:t>Function[function, start value, end value]</a:t>
            </a:r>
          </a:p>
          <a:p>
            <a:r>
              <a:rPr lang="en-US" sz="2000" dirty="0" smtClean="0"/>
              <a:t>If[x&lt;-2,x,If[x&gt;3,sin(x),x^3]]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77052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zurTalk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952" r="-60952"/>
          <a:stretch>
            <a:fillRect/>
          </a:stretch>
        </p:blipFill>
        <p:spPr>
          <a:xfrm>
            <a:off x="-937235" y="46181"/>
            <a:ext cx="10812411" cy="6811819"/>
          </a:xfrm>
        </p:spPr>
      </p:pic>
    </p:spTree>
    <p:extLst>
      <p:ext uri="{BB962C8B-B14F-4D97-AF65-F5344CB8AC3E}">
        <p14:creationId xmlns:p14="http://schemas.microsoft.com/office/powerpoint/2010/main" val="232502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Cosine program</a:t>
            </a:r>
            <a:endParaRPr lang="en-US" dirty="0"/>
          </a:p>
        </p:txBody>
      </p:sp>
      <p:pic>
        <p:nvPicPr>
          <p:cNvPr id="8" name="Content Placeholder 7" descr="Screen shot 2014-04-10 at 11.24.17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14" r="-3114"/>
          <a:stretch>
            <a:fillRect/>
          </a:stretch>
        </p:blipFill>
        <p:spPr>
          <a:xfrm>
            <a:off x="826846" y="1341819"/>
            <a:ext cx="8020402" cy="5052853"/>
          </a:xfrm>
        </p:spPr>
      </p:pic>
    </p:spTree>
    <p:extLst>
      <p:ext uri="{BB962C8B-B14F-4D97-AF65-F5344CB8AC3E}">
        <p14:creationId xmlns:p14="http://schemas.microsoft.com/office/powerpoint/2010/main" val="416643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Pythagorean triples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20628" b="-206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3932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Fermat’s last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072" y="1581245"/>
            <a:ext cx="2718359" cy="4800600"/>
          </a:xfrm>
        </p:spPr>
        <p:txBody>
          <a:bodyPr/>
          <a:lstStyle/>
          <a:p>
            <a:r>
              <a:rPr lang="en-US" dirty="0"/>
              <a:t>“</a:t>
            </a:r>
            <a:r>
              <a:rPr lang="en-US" i="1" dirty="0" err="1"/>
              <a:t>Cuius</a:t>
            </a:r>
            <a:r>
              <a:rPr lang="en-US" i="1" dirty="0"/>
              <a:t> </a:t>
            </a:r>
            <a:r>
              <a:rPr lang="en-US" i="1" dirty="0" err="1"/>
              <a:t>rei</a:t>
            </a:r>
            <a:r>
              <a:rPr lang="en-US" i="1" dirty="0"/>
              <a:t> </a:t>
            </a:r>
            <a:r>
              <a:rPr lang="en-US" i="1" dirty="0" err="1"/>
              <a:t>demonstrationem</a:t>
            </a:r>
            <a:r>
              <a:rPr lang="en-US" i="1" dirty="0"/>
              <a:t> </a:t>
            </a:r>
            <a:r>
              <a:rPr lang="en-US" i="1" dirty="0" err="1"/>
              <a:t>mirabilem</a:t>
            </a:r>
            <a:r>
              <a:rPr lang="en-US" i="1" dirty="0"/>
              <a:t> sane </a:t>
            </a:r>
            <a:r>
              <a:rPr lang="en-US" i="1" dirty="0" err="1"/>
              <a:t>detexi</a:t>
            </a:r>
            <a:r>
              <a:rPr lang="en-US" i="1" dirty="0"/>
              <a:t>, </a:t>
            </a:r>
            <a:r>
              <a:rPr lang="en-US" i="1" dirty="0" err="1"/>
              <a:t>hanc</a:t>
            </a:r>
            <a:r>
              <a:rPr lang="en-US" i="1" dirty="0"/>
              <a:t> </a:t>
            </a:r>
            <a:r>
              <a:rPr lang="en-US" i="1" dirty="0" err="1"/>
              <a:t>marginis</a:t>
            </a:r>
            <a:r>
              <a:rPr lang="en-US" i="1" dirty="0"/>
              <a:t> </a:t>
            </a:r>
            <a:r>
              <a:rPr lang="en-US" i="1" dirty="0" err="1"/>
              <a:t>exiguitas</a:t>
            </a:r>
            <a:r>
              <a:rPr lang="en-US" i="1" dirty="0"/>
              <a:t> non </a:t>
            </a:r>
            <a:r>
              <a:rPr lang="en-US" i="1" dirty="0" err="1"/>
              <a:t>ca</a:t>
            </a:r>
            <a:r>
              <a:rPr lang="en-US" i="1" dirty="0"/>
              <a:t>- </a:t>
            </a:r>
            <a:r>
              <a:rPr lang="en-US" i="1" dirty="0" err="1"/>
              <a:t>peret</a:t>
            </a:r>
            <a:r>
              <a:rPr lang="en-US" dirty="0"/>
              <a:t>.” (“I have discovered a truly marvelous proof of this, which this margin is too narrow to contain.”)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783" y="3274097"/>
            <a:ext cx="22479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16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Some of the mathematicians who worked in the proof of Fermat’s last theorem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Leonard Euler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8327" b="8327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Sophie </a:t>
            </a:r>
            <a:r>
              <a:rPr lang="en-US" dirty="0" err="1" smtClean="0"/>
              <a:t>Germain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l="-12020" r="-120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72219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9857" y="2776844"/>
            <a:ext cx="3657600" cy="639762"/>
          </a:xfrm>
        </p:spPr>
        <p:txBody>
          <a:bodyPr/>
          <a:lstStyle/>
          <a:p>
            <a:r>
              <a:rPr lang="en-US" dirty="0" smtClean="0"/>
              <a:t>Andrew Wiles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 t="-55498" b="-55498"/>
          <a:stretch>
            <a:fillRect/>
          </a:stretch>
        </p:blipFill>
        <p:spPr>
          <a:xfrm>
            <a:off x="4210530" y="-592492"/>
            <a:ext cx="3657600" cy="3951288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8968" y="4738641"/>
            <a:ext cx="1634285" cy="17675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638" y="4110271"/>
            <a:ext cx="2342572" cy="2329582"/>
          </a:xfrm>
          <a:prstGeom prst="rect">
            <a:avLst/>
          </a:prstGeom>
        </p:spPr>
      </p:pic>
      <p:pic>
        <p:nvPicPr>
          <p:cNvPr id="2" name="KleinDualInsideOut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9711" y="329817"/>
            <a:ext cx="3294661" cy="3294661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Content Placeholder 9"/>
          <p:cNvPicPr>
            <a:picLocks noChangeAspect="1"/>
          </p:cNvPicPr>
          <p:nvPr/>
        </p:nvPicPr>
        <p:blipFill>
          <a:blip r:embed="rId8"/>
          <a:srcRect t="-61030" b="-61030"/>
          <a:stretch>
            <a:fillRect/>
          </a:stretch>
        </p:blipFill>
        <p:spPr>
          <a:xfrm>
            <a:off x="3300762" y="2307557"/>
            <a:ext cx="3657600" cy="395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685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Homer Simpson proved Fermat Last Theorem is wrong?</a:t>
            </a:r>
            <a:endParaRPr lang="en-US" sz="4400" dirty="0"/>
          </a:p>
        </p:txBody>
      </p:sp>
      <p:pic>
        <p:nvPicPr>
          <p:cNvPr id="5" name="Content Placeholder 4" descr="s-SIMPSON-MATH-large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55" r="-10655"/>
          <a:stretch>
            <a:fillRect/>
          </a:stretch>
        </p:blipFill>
        <p:spPr>
          <a:xfrm>
            <a:off x="457200" y="1536192"/>
            <a:ext cx="7620000" cy="4590288"/>
          </a:xfrm>
        </p:spPr>
      </p:pic>
    </p:spTree>
    <p:extLst>
      <p:ext uri="{BB962C8B-B14F-4D97-AF65-F5344CB8AC3E}">
        <p14:creationId xmlns:p14="http://schemas.microsoft.com/office/powerpoint/2010/main" val="3004683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Homer Simpson proved Fermat Last Theorem is wrong?</a:t>
            </a:r>
            <a:endParaRPr lang="en-US" sz="4400" dirty="0"/>
          </a:p>
        </p:txBody>
      </p:sp>
      <p:pic>
        <p:nvPicPr>
          <p:cNvPr id="4" name="Content Placeholder 3" descr="homer.fermat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994" b="-36994"/>
          <a:stretch>
            <a:fillRect/>
          </a:stretch>
        </p:blipFill>
        <p:spPr>
          <a:xfrm>
            <a:off x="1269229" y="103381"/>
            <a:ext cx="6026727" cy="7563542"/>
          </a:xfrm>
        </p:spPr>
      </p:pic>
      <p:sp>
        <p:nvSpPr>
          <p:cNvPr id="3" name="Rectangle 2"/>
          <p:cNvSpPr/>
          <p:nvPr/>
        </p:nvSpPr>
        <p:spPr>
          <a:xfrm rot="21003216">
            <a:off x="677969" y="4393348"/>
            <a:ext cx="8377480" cy="175432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 is the point of 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discussing Fermat’s theorem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9798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6099</TotalTime>
  <Words>730</Words>
  <Application>Microsoft Macintosh PowerPoint</Application>
  <PresentationFormat>On-screen Show (4:3)</PresentationFormat>
  <Paragraphs>57</Paragraphs>
  <Slides>14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Adjacency</vt:lpstr>
      <vt:lpstr>Binomial probability distribution, n=100, p=1/6</vt:lpstr>
      <vt:lpstr>PowerPoint Presentation</vt:lpstr>
      <vt:lpstr>Cosine program</vt:lpstr>
      <vt:lpstr>Pythagorean triples</vt:lpstr>
      <vt:lpstr>Fermat’s last theorem</vt:lpstr>
      <vt:lpstr>Some of the mathematicians who worked in the proof of Fermat’s last theorem</vt:lpstr>
      <vt:lpstr>PowerPoint Presentation</vt:lpstr>
      <vt:lpstr>Homer Simpson proved Fermat Last Theorem is wrong?</vt:lpstr>
      <vt:lpstr>Homer Simpson proved Fermat Last Theorem is wrong?</vt:lpstr>
      <vt:lpstr>Curve fitting</vt:lpstr>
      <vt:lpstr>PowerPoint Presentation</vt:lpstr>
      <vt:lpstr>PowerPoint Presentation</vt:lpstr>
      <vt:lpstr>PowerPoint Presentation</vt:lpstr>
      <vt:lpstr>PowerPoint Presentation</vt:lpstr>
    </vt:vector>
  </TitlesOfParts>
  <Company>Stony Brook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Curve fitting</dc:title>
  <dc:creator>Mathematics Department</dc:creator>
  <cp:lastModifiedBy>Mathematics Department</cp:lastModifiedBy>
  <cp:revision>46</cp:revision>
  <dcterms:created xsi:type="dcterms:W3CDTF">2014-04-07T21:17:08Z</dcterms:created>
  <dcterms:modified xsi:type="dcterms:W3CDTF">2014-04-24T15:23:05Z</dcterms:modified>
</cp:coreProperties>
</file>