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5" r:id="rId4"/>
    <p:sldId id="284" r:id="rId5"/>
    <p:sldId id="296" r:id="rId6"/>
    <p:sldId id="259" r:id="rId7"/>
    <p:sldId id="257" r:id="rId8"/>
    <p:sldId id="286" r:id="rId9"/>
    <p:sldId id="258" r:id="rId10"/>
    <p:sldId id="260" r:id="rId11"/>
    <p:sldId id="287" r:id="rId12"/>
    <p:sldId id="288" r:id="rId13"/>
    <p:sldId id="290" r:id="rId14"/>
    <p:sldId id="261" r:id="rId15"/>
    <p:sldId id="262" r:id="rId16"/>
    <p:sldId id="263" r:id="rId17"/>
    <p:sldId id="264" r:id="rId18"/>
    <p:sldId id="265" r:id="rId19"/>
    <p:sldId id="299" r:id="rId20"/>
    <p:sldId id="300" r:id="rId21"/>
    <p:sldId id="297" r:id="rId22"/>
    <p:sldId id="266" r:id="rId23"/>
    <p:sldId id="267" r:id="rId24"/>
    <p:sldId id="268" r:id="rId25"/>
    <p:sldId id="269" r:id="rId26"/>
    <p:sldId id="301" r:id="rId27"/>
    <p:sldId id="302" r:id="rId28"/>
    <p:sldId id="291" r:id="rId29"/>
    <p:sldId id="292" r:id="rId30"/>
    <p:sldId id="293" r:id="rId31"/>
    <p:sldId id="294" r:id="rId32"/>
    <p:sldId id="298" r:id="rId33"/>
    <p:sldId id="270" r:id="rId34"/>
    <p:sldId id="295" r:id="rId35"/>
    <p:sldId id="271" r:id="rId36"/>
    <p:sldId id="272" r:id="rId37"/>
    <p:sldId id="273" r:id="rId38"/>
    <p:sldId id="274" r:id="rId39"/>
    <p:sldId id="275" r:id="rId40"/>
    <p:sldId id="303" r:id="rId41"/>
    <p:sldId id="305" r:id="rId42"/>
    <p:sldId id="304" r:id="rId43"/>
    <p:sldId id="317" r:id="rId44"/>
    <p:sldId id="308" r:id="rId45"/>
    <p:sldId id="314" r:id="rId46"/>
    <p:sldId id="310" r:id="rId47"/>
    <p:sldId id="315" r:id="rId48"/>
    <p:sldId id="309" r:id="rId49"/>
    <p:sldId id="316" r:id="rId50"/>
    <p:sldId id="311" r:id="rId51"/>
    <p:sldId id="312" r:id="rId52"/>
    <p:sldId id="307" r:id="rId53"/>
    <p:sldId id="31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0B7A62-46C4-4343-88F6-626537C31B6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27689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B7A62-46C4-4343-88F6-626537C31B6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422810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B7A62-46C4-4343-88F6-626537C31B6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20953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0B7A62-46C4-4343-88F6-626537C31B6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371886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0B7A62-46C4-4343-88F6-626537C31B6E}" type="datetimeFigureOut">
              <a:rPr lang="en-US" smtClean="0"/>
              <a:t>7/16/2023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4225342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0B7A62-46C4-4343-88F6-626537C31B6E}"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25430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0B7A62-46C4-4343-88F6-626537C31B6E}" type="datetimeFigureOut">
              <a:rPr lang="en-US" smtClean="0"/>
              <a:t>7/16/2023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293542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0B7A62-46C4-4343-88F6-626537C31B6E}" type="datetimeFigureOut">
              <a:rPr lang="en-US" smtClean="0"/>
              <a:t>7/16/2023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38649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B7A62-46C4-4343-88F6-626537C31B6E}" type="datetimeFigureOut">
              <a:rPr lang="en-US" smtClean="0"/>
              <a:t>7/16/2023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172136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0B7A62-46C4-4343-88F6-626537C31B6E}"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276220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0B7A62-46C4-4343-88F6-626537C31B6E}" type="datetimeFigureOut">
              <a:rPr lang="en-US" smtClean="0"/>
              <a:t>7/16/2023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D2BD2-F599-4EA2-BF0E-C1FA25331496}" type="slidenum">
              <a:rPr lang="en-US" smtClean="0"/>
              <a:t>‹#›</a:t>
            </a:fld>
            <a:endParaRPr lang="en-US"/>
          </a:p>
        </p:txBody>
      </p:sp>
    </p:spTree>
    <p:extLst>
      <p:ext uri="{BB962C8B-B14F-4D97-AF65-F5344CB8AC3E}">
        <p14:creationId xmlns:p14="http://schemas.microsoft.com/office/powerpoint/2010/main" val="147490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B7A62-46C4-4343-88F6-626537C31B6E}" type="datetimeFigureOut">
              <a:rPr lang="en-US" smtClean="0"/>
              <a:t>7/16/2023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D2BD2-F599-4EA2-BF0E-C1FA25331496}" type="slidenum">
              <a:rPr lang="en-US" smtClean="0"/>
              <a:t>‹#›</a:t>
            </a:fld>
            <a:endParaRPr lang="en-US"/>
          </a:p>
        </p:txBody>
      </p:sp>
    </p:spTree>
    <p:extLst>
      <p:ext uri="{BB962C8B-B14F-4D97-AF65-F5344CB8AC3E}">
        <p14:creationId xmlns:p14="http://schemas.microsoft.com/office/powerpoint/2010/main" val="286837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1.xlsx"/><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2.xlsx"/><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3.xlsx"/><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4.xlsx"/><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5.xlsx"/><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6.xlsx"/><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7.bin"/><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7.xlsx"/><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8.xlsx"/><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9.xlsx"/><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package" Target="../embeddings/Microsoft_Excel_Worksheet10.xlsx"/><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11.xlsx"/><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Descriptive Data Mining</a:t>
            </a:r>
          </a:p>
        </p:txBody>
      </p:sp>
      <p:sp>
        <p:nvSpPr>
          <p:cNvPr id="3" name="Subtitle 2"/>
          <p:cNvSpPr>
            <a:spLocks noGrp="1"/>
          </p:cNvSpPr>
          <p:nvPr>
            <p:ph type="subTitle" idx="1"/>
          </p:nvPr>
        </p:nvSpPr>
        <p:spPr/>
        <p:txBody>
          <a:bodyPr/>
          <a:lstStyle/>
          <a:p>
            <a:r>
              <a:rPr lang="en-US" dirty="0"/>
              <a:t>Herbert F. Lewis, Ph.D.</a:t>
            </a:r>
          </a:p>
          <a:p>
            <a:r>
              <a:rPr lang="en-US" dirty="0"/>
              <a:t>College of Business</a:t>
            </a:r>
          </a:p>
          <a:p>
            <a:r>
              <a:rPr lang="en-US"/>
              <a:t>SBU Math Camp </a:t>
            </a:r>
            <a:r>
              <a:rPr lang="en-US" dirty="0"/>
              <a:t>2023</a:t>
            </a:r>
          </a:p>
        </p:txBody>
      </p:sp>
    </p:spTree>
    <p:extLst>
      <p:ext uri="{BB962C8B-B14F-4D97-AF65-F5344CB8AC3E}">
        <p14:creationId xmlns:p14="http://schemas.microsoft.com/office/powerpoint/2010/main" val="141871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Euclidean Distance</a:t>
            </a:r>
          </a:p>
        </p:txBody>
      </p:sp>
      <p:sp>
        <p:nvSpPr>
          <p:cNvPr id="3" name="Content Placeholder 2"/>
          <p:cNvSpPr>
            <a:spLocks noGrp="1"/>
          </p:cNvSpPr>
          <p:nvPr>
            <p:ph idx="1"/>
          </p:nvPr>
        </p:nvSpPr>
        <p:spPr/>
        <p:txBody>
          <a:bodyPr/>
          <a:lstStyle/>
          <a:p>
            <a:pPr marL="0" indent="0">
              <a:buNone/>
            </a:pPr>
            <a:r>
              <a:rPr lang="en-US" i="1" dirty="0"/>
              <a:t>Euclidean distance</a:t>
            </a:r>
            <a:r>
              <a:rPr lang="en-US" dirty="0"/>
              <a:t>: Geometric measure of dissimilarity between observations based on the Pythagorean theorem.</a:t>
            </a:r>
          </a:p>
          <a:p>
            <a:pPr marL="0" indent="0">
              <a:buNone/>
            </a:pPr>
            <a:endParaRPr lang="en-US" dirty="0"/>
          </a:p>
          <a:p>
            <a:pPr marL="0" indent="0">
              <a:buNone/>
            </a:pPr>
            <a:r>
              <a:rPr lang="en-US" dirty="0"/>
              <a:t>For two observations,</a:t>
            </a:r>
            <a:br>
              <a:rPr lang="en-US" dirty="0"/>
            </a:br>
            <a:endParaRPr lang="en-US" dirty="0"/>
          </a:p>
          <a:p>
            <a:pPr marL="0" indent="0">
              <a:buNone/>
            </a:pPr>
            <a:r>
              <a:rPr lang="en-US" dirty="0"/>
              <a:t>the Euclidean distance is:</a:t>
            </a:r>
          </a:p>
        </p:txBody>
      </p:sp>
      <mc:AlternateContent xmlns:mc="http://schemas.openxmlformats.org/markup-compatibility/2006" xmlns:a14="http://schemas.microsoft.com/office/drawing/2010/main">
        <mc:Choice Requires="a14">
          <p:sp>
            <p:nvSpPr>
              <p:cNvPr id="6" name="Content Placeholder 17" descr="Begin equation. d subscript u v baseline equals begin root begin left parenthesis u subscript 1 baseline minus v subscript 1 baseline right parenthesis squared plus left parenthesis u subscript 2 baseline minus v subscript 2 baseline right parenthesis squared plus ellipsis plus left parenthesis u subscript q baseline minus v subscript q baseline right parenthesis squared end root. End equation.">
                <a:extLst>
                  <a:ext uri="{FF2B5EF4-FFF2-40B4-BE49-F238E27FC236}">
                    <a16:creationId xmlns:a16="http://schemas.microsoft.com/office/drawing/2014/main" id="{6CAFC69D-9C6D-3AD3-49A0-60D2EFBE1B3F}"/>
                  </a:ext>
                </a:extLst>
              </p:cNvPr>
              <p:cNvSpPr txBox="1"/>
              <p:nvPr/>
            </p:nvSpPr>
            <p:spPr>
              <a:xfrm>
                <a:off x="1668260" y="4542072"/>
                <a:ext cx="5788025" cy="7604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𝑢𝑣</m:t>
                          </m:r>
                        </m:sub>
                      </m:sSub>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1</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2</m:t>
                                      </m:r>
                                    </m:sub>
                                  </m:sSub>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𝑞</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𝑞</m:t>
                                      </m:r>
                                    </m:sub>
                                  </m:sSub>
                                </m:e>
                              </m:d>
                            </m:e>
                            <m:sup>
                              <m:r>
                                <a:rPr lang="en-US" i="1">
                                  <a:solidFill>
                                    <a:srgbClr val="000000"/>
                                  </a:solidFill>
                                  <a:latin typeface="Cambria Math" panose="02040503050406030204" pitchFamily="18" charset="0"/>
                                </a:rPr>
                                <m:t>2</m:t>
                              </m:r>
                            </m:sup>
                          </m:sSup>
                        </m:e>
                      </m:rad>
                    </m:oMath>
                  </m:oMathPara>
                </a14:m>
                <a:endParaRPr lang="en-US" dirty="0"/>
              </a:p>
            </p:txBody>
          </p:sp>
        </mc:Choice>
        <mc:Fallback xmlns="">
          <p:sp>
            <p:nvSpPr>
              <p:cNvPr id="6" name="Content Placeholder 17" descr="Begin equation. d subscript u v baseline equals begin root begin left parenthesis u subscript 1 baseline minus v subscript 1 baseline right parenthesis squared plus left parenthesis u subscript 2 baseline minus v subscript 2 baseline right parenthesis squared plus ellipsis plus left parenthesis u subscript q baseline minus v subscript q baseline right parenthesis squared end root. End equation.">
                <a:extLst>
                  <a:ext uri="{FF2B5EF4-FFF2-40B4-BE49-F238E27FC236}">
                    <a16:creationId xmlns:a16="http://schemas.microsoft.com/office/drawing/2014/main" id="{6CAFC69D-9C6D-3AD3-49A0-60D2EFBE1B3F}"/>
                  </a:ext>
                </a:extLst>
              </p:cNvPr>
              <p:cNvSpPr txBox="1">
                <a:spLocks noRot="1" noChangeAspect="1" noMove="1" noResize="1" noEditPoints="1" noAdjustHandles="1" noChangeArrowheads="1" noChangeShapeType="1" noTextEdit="1"/>
              </p:cNvSpPr>
              <p:nvPr/>
            </p:nvSpPr>
            <p:spPr>
              <a:xfrm>
                <a:off x="1668260" y="4542072"/>
                <a:ext cx="5788025" cy="760412"/>
              </a:xfrm>
              <a:prstGeom prst="rect">
                <a:avLst/>
              </a:prstGeom>
              <a:blipFill>
                <a:blip r:embed="rId2"/>
                <a:stretch>
                  <a:fillRect/>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C06F3BEC-A2C7-A4BB-4E8C-5896BA329D2F}"/>
              </a:ext>
            </a:extLst>
          </p:cNvPr>
          <p:cNvPicPr>
            <a:picLocks noChangeAspect="1"/>
          </p:cNvPicPr>
          <p:nvPr/>
        </p:nvPicPr>
        <p:blipFill>
          <a:blip r:embed="rId3"/>
          <a:stretch>
            <a:fillRect/>
          </a:stretch>
        </p:blipFill>
        <p:spPr>
          <a:xfrm>
            <a:off x="7228452" y="3235121"/>
            <a:ext cx="3067050" cy="2257425"/>
          </a:xfrm>
          <a:prstGeom prst="rect">
            <a:avLst/>
          </a:prstGeom>
        </p:spPr>
      </p:pic>
      <mc:AlternateContent xmlns:mc="http://schemas.openxmlformats.org/markup-compatibility/2006" xmlns:a14="http://schemas.microsoft.com/office/drawing/2010/main">
        <mc:Choice Requires="a14">
          <p:sp>
            <p:nvSpPr>
              <p:cNvPr id="7"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ED1E8859-0A8C-8424-3B85-9710BC641580}"/>
                  </a:ext>
                </a:extLst>
              </p:cNvPr>
              <p:cNvSpPr txBox="1"/>
              <p:nvPr/>
            </p:nvSpPr>
            <p:spPr>
              <a:xfrm>
                <a:off x="1673567" y="3679219"/>
                <a:ext cx="2294595" cy="561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𝑞</m:t>
                              </m:r>
                            </m:sub>
                          </m:sSub>
                        </m:e>
                      </m:d>
                    </m:oMath>
                  </m:oMathPara>
                </a14:m>
                <a:endParaRPr lang="en-US" dirty="0"/>
              </a:p>
            </p:txBody>
          </p:sp>
        </mc:Choice>
        <mc:Fallback xmlns="">
          <p:sp>
            <p:nvSpPr>
              <p:cNvPr id="7"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ED1E8859-0A8C-8424-3B85-9710BC641580}"/>
                  </a:ext>
                </a:extLst>
              </p:cNvPr>
              <p:cNvSpPr txBox="1">
                <a:spLocks noRot="1" noChangeAspect="1" noMove="1" noResize="1" noEditPoints="1" noAdjustHandles="1" noChangeArrowheads="1" noChangeShapeType="1" noTextEdit="1"/>
              </p:cNvSpPr>
              <p:nvPr/>
            </p:nvSpPr>
            <p:spPr>
              <a:xfrm>
                <a:off x="1673567" y="3679219"/>
                <a:ext cx="2294595" cy="5619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5368867D-9174-3A2D-EDB0-CB5B1A405746}"/>
                  </a:ext>
                </a:extLst>
              </p:cNvPr>
              <p:cNvSpPr txBox="1"/>
              <p:nvPr/>
            </p:nvSpPr>
            <p:spPr>
              <a:xfrm>
                <a:off x="3810042" y="3671382"/>
                <a:ext cx="2142195" cy="561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𝑣</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2</m:t>
                              </m:r>
                            </m:sub>
                          </m:sSub>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𝑞</m:t>
                              </m:r>
                            </m:sub>
                          </m:sSub>
                        </m:e>
                      </m:d>
                    </m:oMath>
                  </m:oMathPara>
                </a14:m>
                <a:endParaRPr lang="en-US" dirty="0"/>
              </a:p>
            </p:txBody>
          </p:sp>
        </mc:Choice>
        <mc:Fallback xmlns="">
          <p:sp>
            <p:nvSpPr>
              <p:cNvPr id="8"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5368867D-9174-3A2D-EDB0-CB5B1A405746}"/>
                  </a:ext>
                </a:extLst>
              </p:cNvPr>
              <p:cNvSpPr txBox="1">
                <a:spLocks noRot="1" noChangeAspect="1" noMove="1" noResize="1" noEditPoints="1" noAdjustHandles="1" noChangeArrowheads="1" noChangeShapeType="1" noTextEdit="1"/>
              </p:cNvSpPr>
              <p:nvPr/>
            </p:nvSpPr>
            <p:spPr>
              <a:xfrm>
                <a:off x="3810042" y="3671382"/>
                <a:ext cx="2142195" cy="5619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253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52AAC-9DDF-2844-EC85-9795F06EA344}"/>
              </a:ext>
            </a:extLst>
          </p:cNvPr>
          <p:cNvSpPr>
            <a:spLocks noGrp="1"/>
          </p:cNvSpPr>
          <p:nvPr>
            <p:ph type="title"/>
          </p:nvPr>
        </p:nvSpPr>
        <p:spPr/>
        <p:txBody>
          <a:bodyPr/>
          <a:lstStyle/>
          <a:p>
            <a:pPr algn="ctr"/>
            <a:r>
              <a:rPr lang="en-US" dirty="0"/>
              <a:t>Manhattan Distance</a:t>
            </a:r>
          </a:p>
        </p:txBody>
      </p:sp>
      <p:sp>
        <p:nvSpPr>
          <p:cNvPr id="3" name="Content Placeholder 2">
            <a:extLst>
              <a:ext uri="{FF2B5EF4-FFF2-40B4-BE49-F238E27FC236}">
                <a16:creationId xmlns:a16="http://schemas.microsoft.com/office/drawing/2014/main" id="{C5F0A07B-1A6E-5318-C3B9-0C67F2C63DA8}"/>
              </a:ext>
            </a:extLst>
          </p:cNvPr>
          <p:cNvSpPr>
            <a:spLocks noGrp="1"/>
          </p:cNvSpPr>
          <p:nvPr>
            <p:ph idx="1"/>
          </p:nvPr>
        </p:nvSpPr>
        <p:spPr/>
        <p:txBody>
          <a:bodyPr/>
          <a:lstStyle/>
          <a:p>
            <a:pPr marL="0" indent="0">
              <a:buNone/>
            </a:pPr>
            <a:r>
              <a:rPr lang="en-US" i="1" dirty="0"/>
              <a:t>Manhattan distance</a:t>
            </a:r>
            <a:r>
              <a:rPr lang="en-US" dirty="0"/>
              <a:t>: Measure of dissimilarity between two observations based on the sum of the absolute differences in each variable dimension.</a:t>
            </a:r>
          </a:p>
          <a:p>
            <a:pPr marL="0" indent="0">
              <a:buNone/>
            </a:pPr>
            <a:endParaRPr lang="en-US" dirty="0"/>
          </a:p>
          <a:p>
            <a:pPr marL="0" indent="0">
              <a:buNone/>
            </a:pPr>
            <a:r>
              <a:rPr lang="en-US" dirty="0"/>
              <a:t>For two observations,</a:t>
            </a:r>
            <a:br>
              <a:rPr lang="en-US" dirty="0"/>
            </a:br>
            <a:endParaRPr lang="en-US" dirty="0"/>
          </a:p>
          <a:p>
            <a:pPr marL="0" indent="0">
              <a:buNone/>
            </a:pPr>
            <a:r>
              <a:rPr lang="en-US" dirty="0"/>
              <a:t>the Manhattan distance is:</a:t>
            </a:r>
          </a:p>
        </p:txBody>
      </p:sp>
      <p:pic>
        <p:nvPicPr>
          <p:cNvPr id="4" name="Content Placeholder 14">
            <a:extLst>
              <a:ext uri="{FF2B5EF4-FFF2-40B4-BE49-F238E27FC236}">
                <a16:creationId xmlns:a16="http://schemas.microsoft.com/office/drawing/2014/main" id="{593275AC-B9E1-C5C5-5EA0-E08B9B9B1DEE}"/>
              </a:ext>
            </a:extLst>
          </p:cNvPr>
          <p:cNvPicPr>
            <a:picLocks noChangeAspect="1"/>
          </p:cNvPicPr>
          <p:nvPr/>
        </p:nvPicPr>
        <p:blipFill>
          <a:blip r:embed="rId2"/>
          <a:stretch>
            <a:fillRect/>
          </a:stretch>
        </p:blipFill>
        <p:spPr>
          <a:xfrm>
            <a:off x="7147017" y="3746116"/>
            <a:ext cx="3057525" cy="2266950"/>
          </a:xfrm>
          <a:prstGeom prst="rect">
            <a:avLst/>
          </a:prstGeom>
        </p:spPr>
      </p:pic>
      <mc:AlternateContent xmlns:mc="http://schemas.openxmlformats.org/markup-compatibility/2006" xmlns:a14="http://schemas.microsoft.com/office/drawing/2010/main">
        <mc:Choice Requires="a14">
          <p:sp>
            <p:nvSpPr>
              <p:cNvPr id="5"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B5AAD1AE-6110-1162-999E-B9C8C4D079CD}"/>
                  </a:ext>
                </a:extLst>
              </p:cNvPr>
              <p:cNvSpPr txBox="1"/>
              <p:nvPr/>
            </p:nvSpPr>
            <p:spPr>
              <a:xfrm>
                <a:off x="1673567" y="4024269"/>
                <a:ext cx="2294595" cy="561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𝑞</m:t>
                              </m:r>
                            </m:sub>
                          </m:sSub>
                        </m:e>
                      </m:d>
                    </m:oMath>
                  </m:oMathPara>
                </a14:m>
                <a:endParaRPr lang="en-US" dirty="0"/>
              </a:p>
            </p:txBody>
          </p:sp>
        </mc:Choice>
        <mc:Fallback xmlns="">
          <p:sp>
            <p:nvSpPr>
              <p:cNvPr id="5"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B5AAD1AE-6110-1162-999E-B9C8C4D079CD}"/>
                  </a:ext>
                </a:extLst>
              </p:cNvPr>
              <p:cNvSpPr txBox="1">
                <a:spLocks noRot="1" noChangeAspect="1" noMove="1" noResize="1" noEditPoints="1" noAdjustHandles="1" noChangeArrowheads="1" noChangeShapeType="1" noTextEdit="1"/>
              </p:cNvSpPr>
              <p:nvPr/>
            </p:nvSpPr>
            <p:spPr>
              <a:xfrm>
                <a:off x="1673567" y="4024269"/>
                <a:ext cx="2294595" cy="5619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83CC95D6-AA78-4ED8-10B9-502B8FC13B02}"/>
                  </a:ext>
                </a:extLst>
              </p:cNvPr>
              <p:cNvSpPr txBox="1"/>
              <p:nvPr/>
            </p:nvSpPr>
            <p:spPr>
              <a:xfrm>
                <a:off x="3810042" y="4016432"/>
                <a:ext cx="2142195" cy="561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𝑣</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1</m:t>
                              </m:r>
                            </m:sub>
                          </m:sSub>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2</m:t>
                              </m:r>
                            </m:sub>
                          </m:sSub>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𝑞</m:t>
                              </m:r>
                            </m:sub>
                          </m:sSub>
                        </m:e>
                      </m:d>
                    </m:oMath>
                  </m:oMathPara>
                </a14:m>
                <a:endParaRPr lang="en-US" dirty="0"/>
              </a:p>
            </p:txBody>
          </p:sp>
        </mc:Choice>
        <mc:Fallback xmlns="">
          <p:sp>
            <p:nvSpPr>
              <p:cNvPr id="6" name="Content Placeholder 14" descr="Let observations u equal u subscript 1 baseline, u subscript 2 baseline, ellipsis, u subscript q baseline and v equal v subscript 1 baseline, v subscript 2 baseline, ellipsis, v subscript q baseline each compromise">
                <a:extLst>
                  <a:ext uri="{FF2B5EF4-FFF2-40B4-BE49-F238E27FC236}">
                    <a16:creationId xmlns:a16="http://schemas.microsoft.com/office/drawing/2014/main" id="{83CC95D6-AA78-4ED8-10B9-502B8FC13B02}"/>
                  </a:ext>
                </a:extLst>
              </p:cNvPr>
              <p:cNvSpPr txBox="1">
                <a:spLocks noRot="1" noChangeAspect="1" noMove="1" noResize="1" noEditPoints="1" noAdjustHandles="1" noChangeArrowheads="1" noChangeShapeType="1" noTextEdit="1"/>
              </p:cNvSpPr>
              <p:nvPr/>
            </p:nvSpPr>
            <p:spPr>
              <a:xfrm>
                <a:off x="3810042" y="4016432"/>
                <a:ext cx="2142195" cy="5619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17" descr="Begin equation. d subscript u v baseline equals begin root begin left parenthesis u subscript 1 baseline minus v subscript 1 baseline right parenthesis squared plus left parenthesis u subscript 2 baseline minus v subscript 2 baseline right parenthesis squared plus ellipsis plus left parenthesis u subscript q baseline minus v subscript q baseline right parenthesis squared end root. End equation.">
                <a:extLst>
                  <a:ext uri="{FF2B5EF4-FFF2-40B4-BE49-F238E27FC236}">
                    <a16:creationId xmlns:a16="http://schemas.microsoft.com/office/drawing/2014/main" id="{6C25F839-F0B9-502D-5247-9F95F3B0A244}"/>
                  </a:ext>
                </a:extLst>
              </p:cNvPr>
              <p:cNvSpPr txBox="1"/>
              <p:nvPr/>
            </p:nvSpPr>
            <p:spPr>
              <a:xfrm>
                <a:off x="1486436" y="5040067"/>
                <a:ext cx="5788025" cy="7604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𝑑</m:t>
                          </m:r>
                        </m:e>
                        <m:sub>
                          <m:r>
                            <a:rPr lang="en-US" i="1">
                              <a:solidFill>
                                <a:srgbClr val="000000"/>
                              </a:solidFill>
                              <a:latin typeface="Cambria Math" panose="02040503050406030204" pitchFamily="18" charset="0"/>
                            </a:rPr>
                            <m:t>𝑢𝑣</m:t>
                          </m:r>
                        </m:sub>
                      </m:sSub>
                      <m:r>
                        <a:rPr lang="en-US" i="1">
                          <a:solidFill>
                            <a:srgbClr val="000000"/>
                          </a:solidFill>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1</m:t>
                              </m:r>
                            </m:sub>
                          </m:sSub>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2</m:t>
                              </m:r>
                            </m:sub>
                          </m:sSub>
                        </m:e>
                      </m:d>
                      <m:r>
                        <a:rPr lang="en-US" i="1">
                          <a:solidFill>
                            <a:srgbClr val="000000"/>
                          </a:solidFill>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𝑢</m:t>
                              </m:r>
                            </m:e>
                            <m:sub>
                              <m:r>
                                <a:rPr lang="en-US" i="1">
                                  <a:solidFill>
                                    <a:srgbClr val="000000"/>
                                  </a:solidFill>
                                  <a:latin typeface="Cambria Math" panose="02040503050406030204" pitchFamily="18" charset="0"/>
                                </a:rPr>
                                <m:t>𝑞</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𝑞</m:t>
                              </m:r>
                            </m:sub>
                          </m:sSub>
                        </m:e>
                      </m:d>
                    </m:oMath>
                  </m:oMathPara>
                </a14:m>
                <a:endParaRPr lang="en-US" dirty="0"/>
              </a:p>
            </p:txBody>
          </p:sp>
        </mc:Choice>
        <mc:Fallback xmlns="">
          <p:sp>
            <p:nvSpPr>
              <p:cNvPr id="7" name="Content Placeholder 17" descr="Begin equation. d subscript u v baseline equals begin root begin left parenthesis u subscript 1 baseline minus v subscript 1 baseline right parenthesis squared plus left parenthesis u subscript 2 baseline minus v subscript 2 baseline right parenthesis squared plus ellipsis plus left parenthesis u subscript q baseline minus v subscript q baseline right parenthesis squared end root. End equation.">
                <a:extLst>
                  <a:ext uri="{FF2B5EF4-FFF2-40B4-BE49-F238E27FC236}">
                    <a16:creationId xmlns:a16="http://schemas.microsoft.com/office/drawing/2014/main" id="{6C25F839-F0B9-502D-5247-9F95F3B0A244}"/>
                  </a:ext>
                </a:extLst>
              </p:cNvPr>
              <p:cNvSpPr txBox="1">
                <a:spLocks noRot="1" noChangeAspect="1" noMove="1" noResize="1" noEditPoints="1" noAdjustHandles="1" noChangeArrowheads="1" noChangeShapeType="1" noTextEdit="1"/>
              </p:cNvSpPr>
              <p:nvPr/>
            </p:nvSpPr>
            <p:spPr>
              <a:xfrm>
                <a:off x="1486436" y="5040067"/>
                <a:ext cx="5788025" cy="76041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300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3381-DAD8-031D-4F75-037A3B83B7DB}"/>
              </a:ext>
            </a:extLst>
          </p:cNvPr>
          <p:cNvSpPr>
            <a:spLocks noGrp="1"/>
          </p:cNvSpPr>
          <p:nvPr>
            <p:ph type="title"/>
          </p:nvPr>
        </p:nvSpPr>
        <p:spPr/>
        <p:txBody>
          <a:bodyPr/>
          <a:lstStyle/>
          <a:p>
            <a:pPr algn="ctr"/>
            <a:r>
              <a:rPr lang="en-US" dirty="0"/>
              <a:t>Standardized Distance</a:t>
            </a:r>
          </a:p>
        </p:txBody>
      </p:sp>
      <p:sp>
        <p:nvSpPr>
          <p:cNvPr id="16" name="TextBox 15">
            <a:extLst>
              <a:ext uri="{FF2B5EF4-FFF2-40B4-BE49-F238E27FC236}">
                <a16:creationId xmlns:a16="http://schemas.microsoft.com/office/drawing/2014/main" id="{D13B2EE1-8E20-8CF1-22D8-86D968547A1F}"/>
              </a:ext>
            </a:extLst>
          </p:cNvPr>
          <p:cNvSpPr txBox="1"/>
          <p:nvPr/>
        </p:nvSpPr>
        <p:spPr>
          <a:xfrm>
            <a:off x="5637362" y="2971800"/>
            <a:ext cx="65" cy="276999"/>
          </a:xfrm>
          <a:prstGeom prst="rect">
            <a:avLst/>
          </a:prstGeom>
          <a:noFill/>
        </p:spPr>
        <p:txBody>
          <a:bodyPr wrap="none" lIns="0" tIns="0" rIns="0" bIns="0" rtlCol="0">
            <a:spAutoFit/>
          </a:bodyPr>
          <a:lstStyle/>
          <a:p>
            <a:endParaRPr lang="en-US" dirty="0"/>
          </a:p>
        </p:txBody>
      </p:sp>
      <p:sp>
        <p:nvSpPr>
          <p:cNvPr id="17" name="TextBox 16">
            <a:extLst>
              <a:ext uri="{FF2B5EF4-FFF2-40B4-BE49-F238E27FC236}">
                <a16:creationId xmlns:a16="http://schemas.microsoft.com/office/drawing/2014/main" id="{0BAE6988-D995-09EB-E5DB-4D066255AF9A}"/>
              </a:ext>
            </a:extLst>
          </p:cNvPr>
          <p:cNvSpPr txBox="1"/>
          <p:nvPr/>
        </p:nvSpPr>
        <p:spPr>
          <a:xfrm>
            <a:off x="5637362" y="2971800"/>
            <a:ext cx="65" cy="276999"/>
          </a:xfrm>
          <a:prstGeom prst="rect">
            <a:avLst/>
          </a:prstGeom>
          <a:noFill/>
        </p:spPr>
        <p:txBody>
          <a:bodyPr wrap="none" lIns="0" tIns="0" rIns="0" bIns="0" rtlCol="0">
            <a:spAutoFit/>
          </a:bodyPr>
          <a:lstStyle/>
          <a:p>
            <a:endParaRPr lang="en-US" dirty="0"/>
          </a:p>
        </p:txBody>
      </p:sp>
      <p:sp>
        <p:nvSpPr>
          <p:cNvPr id="19" name="Content Placeholder 18">
            <a:extLst>
              <a:ext uri="{FF2B5EF4-FFF2-40B4-BE49-F238E27FC236}">
                <a16:creationId xmlns:a16="http://schemas.microsoft.com/office/drawing/2014/main" id="{C1178E31-7C14-8430-EAAA-17BF0140067C}"/>
              </a:ext>
            </a:extLst>
          </p:cNvPr>
          <p:cNvSpPr>
            <a:spLocks noGrp="1"/>
          </p:cNvSpPr>
          <p:nvPr>
            <p:ph idx="1"/>
          </p:nvPr>
        </p:nvSpPr>
        <p:spPr/>
        <p:txBody>
          <a:bodyPr/>
          <a:lstStyle/>
          <a:p>
            <a:r>
              <a:rPr lang="en-US" dirty="0"/>
              <a:t>Both Euclidean and Manhattan distance are highly influenced by the scale on which variables are measured.</a:t>
            </a:r>
          </a:p>
          <a:p>
            <a:r>
              <a:rPr lang="en-US" sz="2800" dirty="0"/>
              <a:t>It is common to replace each variable </a:t>
            </a:r>
            <a:r>
              <a:rPr lang="en-US" sz="2800" i="1" dirty="0" err="1"/>
              <a:t>u</a:t>
            </a:r>
            <a:r>
              <a:rPr lang="en-US" sz="2800" i="1" baseline="-25000" dirty="0" err="1"/>
              <a:t>j</a:t>
            </a:r>
            <a:r>
              <a:rPr lang="en-US" sz="2800" dirty="0"/>
              <a:t> of observation </a:t>
            </a:r>
            <a:r>
              <a:rPr lang="en-US" sz="2800" i="1" dirty="0"/>
              <a:t>u </a:t>
            </a:r>
            <a:r>
              <a:rPr lang="en-US" sz="2800" dirty="0"/>
              <a:t>with </a:t>
            </a:r>
            <a:r>
              <a:rPr lang="en-US" dirty="0"/>
              <a:t>its </a:t>
            </a:r>
            <a:r>
              <a:rPr lang="en-US" sz="2800" i="1" dirty="0"/>
              <a:t>z</a:t>
            </a:r>
            <a:r>
              <a:rPr lang="en-US" sz="2800" dirty="0"/>
              <a:t>-score </a:t>
            </a:r>
            <a:r>
              <a:rPr lang="en-US" sz="2800" i="1" dirty="0" err="1"/>
              <a:t>z</a:t>
            </a:r>
            <a:r>
              <a:rPr lang="en-US" sz="2800" i="1" baseline="-25000" dirty="0" err="1"/>
              <a:t>j</a:t>
            </a:r>
            <a:r>
              <a:rPr lang="en-US" sz="2800" i="1" dirty="0"/>
              <a:t>.</a:t>
            </a:r>
          </a:p>
          <a:p>
            <a:r>
              <a:rPr lang="en-US" sz="2800" dirty="0"/>
              <a:t>The conversion to </a:t>
            </a:r>
            <a:r>
              <a:rPr lang="en-US" sz="2800" i="1" dirty="0"/>
              <a:t>z</a:t>
            </a:r>
            <a:r>
              <a:rPr lang="en-US" sz="2800" dirty="0"/>
              <a:t>-scores also makes it easier to identify outlier measurements, which can distort the distance between observations.</a:t>
            </a:r>
            <a:endParaRPr lang="en-US" dirty="0"/>
          </a:p>
          <a:p>
            <a:endParaRPr lang="en-US" dirty="0"/>
          </a:p>
        </p:txBody>
      </p:sp>
    </p:spTree>
    <p:extLst>
      <p:ext uri="{BB962C8B-B14F-4D97-AF65-F5344CB8AC3E}">
        <p14:creationId xmlns:p14="http://schemas.microsoft.com/office/powerpoint/2010/main" val="420788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E109-2DA3-B8E7-7622-B1FC2B5DAE50}"/>
              </a:ext>
            </a:extLst>
          </p:cNvPr>
          <p:cNvSpPr>
            <a:spLocks noGrp="1"/>
          </p:cNvSpPr>
          <p:nvPr>
            <p:ph type="title"/>
          </p:nvPr>
        </p:nvSpPr>
        <p:spPr/>
        <p:txBody>
          <a:bodyPr/>
          <a:lstStyle/>
          <a:p>
            <a:pPr algn="ctr"/>
            <a:r>
              <a:rPr lang="en-US" dirty="0"/>
              <a:t>Clustering Numerical Data: k-Means</a:t>
            </a:r>
          </a:p>
        </p:txBody>
      </p:sp>
      <p:sp>
        <p:nvSpPr>
          <p:cNvPr id="3" name="Content Placeholder 2">
            <a:extLst>
              <a:ext uri="{FF2B5EF4-FFF2-40B4-BE49-F238E27FC236}">
                <a16:creationId xmlns:a16="http://schemas.microsoft.com/office/drawing/2014/main" id="{9858AC88-ACBF-0D7C-D8ED-DC5EB2032BC9}"/>
              </a:ext>
            </a:extLst>
          </p:cNvPr>
          <p:cNvSpPr>
            <a:spLocks noGrp="1"/>
          </p:cNvSpPr>
          <p:nvPr>
            <p:ph idx="1"/>
          </p:nvPr>
        </p:nvSpPr>
        <p:spPr/>
        <p:txBody>
          <a:bodyPr/>
          <a:lstStyle/>
          <a:p>
            <a:pPr marL="0" indent="0">
              <a:buNone/>
            </a:pPr>
            <a:r>
              <a:rPr lang="en-US" i="1" dirty="0"/>
              <a:t>k-means clustering</a:t>
            </a:r>
            <a:r>
              <a:rPr lang="en-US" dirty="0"/>
              <a:t>: Process of organizing observations into one of k groups based on a measure of similarity (typically Euclidean distance).</a:t>
            </a:r>
          </a:p>
          <a:p>
            <a:pPr marL="457200" lvl="1"/>
            <a:r>
              <a:rPr lang="en-US" sz="2800" dirty="0"/>
              <a:t>Given a value of </a:t>
            </a:r>
            <a:r>
              <a:rPr lang="en-US" sz="2800" i="1" dirty="0"/>
              <a:t>k</a:t>
            </a:r>
            <a:r>
              <a:rPr lang="en-US" sz="2800" dirty="0"/>
              <a:t>, the </a:t>
            </a:r>
            <a:r>
              <a:rPr lang="en-US" sz="2800" i="1" dirty="0"/>
              <a:t>k</a:t>
            </a:r>
            <a:r>
              <a:rPr lang="en-US" sz="2800" dirty="0"/>
              <a:t>-means algorithm randomly assigns each observation to one of the </a:t>
            </a:r>
            <a:r>
              <a:rPr lang="en-US" sz="2800" i="1" dirty="0"/>
              <a:t>k </a:t>
            </a:r>
            <a:r>
              <a:rPr lang="en-US" sz="2800" dirty="0"/>
              <a:t>clusters.</a:t>
            </a:r>
          </a:p>
          <a:p>
            <a:pPr marL="457200" lvl="1"/>
            <a:r>
              <a:rPr lang="en-US" sz="2800" dirty="0"/>
              <a:t>After all observations have been assigned to a cluster, the resulting cluster centroids are calculated.</a:t>
            </a:r>
          </a:p>
          <a:p>
            <a:pPr marL="457200" lvl="1"/>
            <a:r>
              <a:rPr lang="en-US" sz="2800" dirty="0"/>
              <a:t>Using the updated cluster centroids, all observations are reassigned to the cluster with the closest centroid.</a:t>
            </a:r>
            <a:endParaRPr lang="en-US" dirty="0"/>
          </a:p>
        </p:txBody>
      </p:sp>
    </p:spTree>
    <p:extLst>
      <p:ext uri="{BB962C8B-B14F-4D97-AF65-F5344CB8AC3E}">
        <p14:creationId xmlns:p14="http://schemas.microsoft.com/office/powerpoint/2010/main" val="362252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 y="365125"/>
            <a:ext cx="12192000" cy="1325563"/>
          </a:xfrm>
        </p:spPr>
        <p:txBody>
          <a:bodyPr/>
          <a:lstStyle/>
          <a:p>
            <a:pPr algn="ctr"/>
            <a:r>
              <a:rPr lang="en-US" dirty="0"/>
              <a:t>Clustering Numerical Data: k-Means (2 Clusters)</a:t>
            </a:r>
          </a:p>
        </p:txBody>
      </p:sp>
      <p:graphicFrame>
        <p:nvGraphicFramePr>
          <p:cNvPr id="3" name="Object 2"/>
          <p:cNvGraphicFramePr>
            <a:graphicFrameLocks noChangeAspect="1"/>
          </p:cNvGraphicFramePr>
          <p:nvPr>
            <p:extLst>
              <p:ext uri="{D42A27DB-BD31-4B8C-83A1-F6EECF244321}">
                <p14:modId xmlns:p14="http://schemas.microsoft.com/office/powerpoint/2010/main" val="2439922277"/>
              </p:ext>
            </p:extLst>
          </p:nvPr>
        </p:nvGraphicFramePr>
        <p:xfrm>
          <a:off x="914400" y="2374899"/>
          <a:ext cx="10315370" cy="3157518"/>
        </p:xfrm>
        <a:graphic>
          <a:graphicData uri="http://schemas.openxmlformats.org/presentationml/2006/ole">
            <mc:AlternateContent xmlns:mc="http://schemas.openxmlformats.org/markup-compatibility/2006">
              <mc:Choice xmlns:v="urn:schemas-microsoft-com:vml" Requires="v">
                <p:oleObj name="Worksheet" r:id="rId2" imgW="6876961" imgH="2105161" progId="Excel.Sheet.12">
                  <p:embed/>
                </p:oleObj>
              </mc:Choice>
              <mc:Fallback>
                <p:oleObj name="Worksheet" r:id="rId2" imgW="6876961" imgH="2105161" progId="Excel.Sheet.12">
                  <p:embed/>
                  <p:pic>
                    <p:nvPicPr>
                      <p:cNvPr id="0" name=""/>
                      <p:cNvPicPr/>
                      <p:nvPr/>
                    </p:nvPicPr>
                    <p:blipFill>
                      <a:blip r:embed="rId3"/>
                      <a:stretch>
                        <a:fillRect/>
                      </a:stretch>
                    </p:blipFill>
                    <p:spPr>
                      <a:xfrm>
                        <a:off x="914400" y="2374899"/>
                        <a:ext cx="10315370" cy="315751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979AA1D-F963-7CA0-B232-CA3A28C59147}"/>
              </a:ext>
            </a:extLst>
          </p:cNvPr>
          <p:cNvSpPr txBox="1"/>
          <p:nvPr/>
        </p:nvSpPr>
        <p:spPr>
          <a:xfrm>
            <a:off x="0" y="1506022"/>
            <a:ext cx="12192000" cy="523220"/>
          </a:xfrm>
          <a:prstGeom prst="rect">
            <a:avLst/>
          </a:prstGeom>
          <a:noFill/>
        </p:spPr>
        <p:txBody>
          <a:bodyPr wrap="square" rtlCol="0">
            <a:spAutoFit/>
          </a:bodyPr>
          <a:lstStyle/>
          <a:p>
            <a:pPr algn="ctr"/>
            <a:r>
              <a:rPr lang="en-US" sz="2800" dirty="0"/>
              <a:t>Initial Clusters for Facility Location Data</a:t>
            </a:r>
          </a:p>
        </p:txBody>
      </p:sp>
    </p:spTree>
    <p:extLst>
      <p:ext uri="{BB962C8B-B14F-4D97-AF65-F5344CB8AC3E}">
        <p14:creationId xmlns:p14="http://schemas.microsoft.com/office/powerpoint/2010/main" val="308442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(2 Clusters)</a:t>
            </a:r>
          </a:p>
        </p:txBody>
      </p:sp>
      <p:graphicFrame>
        <p:nvGraphicFramePr>
          <p:cNvPr id="4" name="Object 3"/>
          <p:cNvGraphicFramePr>
            <a:graphicFrameLocks noChangeAspect="1"/>
          </p:cNvGraphicFramePr>
          <p:nvPr>
            <p:extLst>
              <p:ext uri="{D42A27DB-BD31-4B8C-83A1-F6EECF244321}">
                <p14:modId xmlns:p14="http://schemas.microsoft.com/office/powerpoint/2010/main" val="2345539809"/>
              </p:ext>
            </p:extLst>
          </p:nvPr>
        </p:nvGraphicFramePr>
        <p:xfrm>
          <a:off x="914400" y="2374899"/>
          <a:ext cx="10315370" cy="3157518"/>
        </p:xfrm>
        <a:graphic>
          <a:graphicData uri="http://schemas.openxmlformats.org/presentationml/2006/ole">
            <mc:AlternateContent xmlns:mc="http://schemas.openxmlformats.org/markup-compatibility/2006">
              <mc:Choice xmlns:v="urn:schemas-microsoft-com:vml" Requires="v">
                <p:oleObj name="Worksheet" r:id="rId2" imgW="6876961" imgH="2105161" progId="Excel.Sheet.12">
                  <p:embed/>
                </p:oleObj>
              </mc:Choice>
              <mc:Fallback>
                <p:oleObj name="Worksheet" r:id="rId2" imgW="6876961" imgH="2105161" progId="Excel.Sheet.12">
                  <p:embed/>
                  <p:pic>
                    <p:nvPicPr>
                      <p:cNvPr id="0" name=""/>
                      <p:cNvPicPr/>
                      <p:nvPr/>
                    </p:nvPicPr>
                    <p:blipFill>
                      <a:blip r:embed="rId3"/>
                      <a:stretch>
                        <a:fillRect/>
                      </a:stretch>
                    </p:blipFill>
                    <p:spPr>
                      <a:xfrm>
                        <a:off x="914400" y="2374899"/>
                        <a:ext cx="10315370" cy="315751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5FBB3115-82C5-5A70-76ED-EE98A04173A7}"/>
              </a:ext>
            </a:extLst>
          </p:cNvPr>
          <p:cNvSpPr txBox="1"/>
          <p:nvPr/>
        </p:nvSpPr>
        <p:spPr>
          <a:xfrm>
            <a:off x="0" y="1506022"/>
            <a:ext cx="12192000" cy="523220"/>
          </a:xfrm>
          <a:prstGeom prst="rect">
            <a:avLst/>
          </a:prstGeom>
          <a:noFill/>
        </p:spPr>
        <p:txBody>
          <a:bodyPr wrap="square" rtlCol="0">
            <a:spAutoFit/>
          </a:bodyPr>
          <a:lstStyle/>
          <a:p>
            <a:pPr algn="ctr"/>
            <a:r>
              <a:rPr lang="en-US" sz="2800" dirty="0"/>
              <a:t>Iteration 1 Clusters for Facility Location Data</a:t>
            </a:r>
          </a:p>
        </p:txBody>
      </p:sp>
    </p:spTree>
    <p:extLst>
      <p:ext uri="{BB962C8B-B14F-4D97-AF65-F5344CB8AC3E}">
        <p14:creationId xmlns:p14="http://schemas.microsoft.com/office/powerpoint/2010/main" val="1946578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(2 Clusters)</a:t>
            </a:r>
          </a:p>
        </p:txBody>
      </p:sp>
      <p:graphicFrame>
        <p:nvGraphicFramePr>
          <p:cNvPr id="3" name="Object 2"/>
          <p:cNvGraphicFramePr>
            <a:graphicFrameLocks noChangeAspect="1"/>
          </p:cNvGraphicFramePr>
          <p:nvPr>
            <p:extLst>
              <p:ext uri="{D42A27DB-BD31-4B8C-83A1-F6EECF244321}">
                <p14:modId xmlns:p14="http://schemas.microsoft.com/office/powerpoint/2010/main" val="3444941176"/>
              </p:ext>
            </p:extLst>
          </p:nvPr>
        </p:nvGraphicFramePr>
        <p:xfrm>
          <a:off x="914400" y="2374899"/>
          <a:ext cx="10315370" cy="3157518"/>
        </p:xfrm>
        <a:graphic>
          <a:graphicData uri="http://schemas.openxmlformats.org/presentationml/2006/ole">
            <mc:AlternateContent xmlns:mc="http://schemas.openxmlformats.org/markup-compatibility/2006">
              <mc:Choice xmlns:v="urn:schemas-microsoft-com:vml" Requires="v">
                <p:oleObj name="Worksheet" r:id="rId2" imgW="6876961" imgH="2105161" progId="Excel.Sheet.12">
                  <p:embed/>
                </p:oleObj>
              </mc:Choice>
              <mc:Fallback>
                <p:oleObj name="Worksheet" r:id="rId2" imgW="6876961" imgH="2105161" progId="Excel.Sheet.12">
                  <p:embed/>
                  <p:pic>
                    <p:nvPicPr>
                      <p:cNvPr id="0" name=""/>
                      <p:cNvPicPr/>
                      <p:nvPr/>
                    </p:nvPicPr>
                    <p:blipFill>
                      <a:blip r:embed="rId3"/>
                      <a:stretch>
                        <a:fillRect/>
                      </a:stretch>
                    </p:blipFill>
                    <p:spPr>
                      <a:xfrm>
                        <a:off x="914400" y="2374899"/>
                        <a:ext cx="10315370" cy="315751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68BEF0E-A491-C875-49A9-F71091578360}"/>
              </a:ext>
            </a:extLst>
          </p:cNvPr>
          <p:cNvSpPr txBox="1"/>
          <p:nvPr/>
        </p:nvSpPr>
        <p:spPr>
          <a:xfrm>
            <a:off x="0" y="1506022"/>
            <a:ext cx="12192000" cy="523220"/>
          </a:xfrm>
          <a:prstGeom prst="rect">
            <a:avLst/>
          </a:prstGeom>
          <a:noFill/>
        </p:spPr>
        <p:txBody>
          <a:bodyPr wrap="square" rtlCol="0">
            <a:spAutoFit/>
          </a:bodyPr>
          <a:lstStyle/>
          <a:p>
            <a:pPr algn="ctr"/>
            <a:r>
              <a:rPr lang="en-US" sz="2800" dirty="0"/>
              <a:t>Iteration 2 Clusters for Facility Location Data</a:t>
            </a:r>
          </a:p>
        </p:txBody>
      </p:sp>
    </p:spTree>
    <p:extLst>
      <p:ext uri="{BB962C8B-B14F-4D97-AF65-F5344CB8AC3E}">
        <p14:creationId xmlns:p14="http://schemas.microsoft.com/office/powerpoint/2010/main" val="113936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(2 Clusters)</a:t>
            </a:r>
          </a:p>
        </p:txBody>
      </p:sp>
      <p:graphicFrame>
        <p:nvGraphicFramePr>
          <p:cNvPr id="3" name="Object 2"/>
          <p:cNvGraphicFramePr>
            <a:graphicFrameLocks noChangeAspect="1"/>
          </p:cNvGraphicFramePr>
          <p:nvPr>
            <p:extLst>
              <p:ext uri="{D42A27DB-BD31-4B8C-83A1-F6EECF244321}">
                <p14:modId xmlns:p14="http://schemas.microsoft.com/office/powerpoint/2010/main" val="2705935339"/>
              </p:ext>
            </p:extLst>
          </p:nvPr>
        </p:nvGraphicFramePr>
        <p:xfrm>
          <a:off x="914400" y="2374899"/>
          <a:ext cx="10315370" cy="3157518"/>
        </p:xfrm>
        <a:graphic>
          <a:graphicData uri="http://schemas.openxmlformats.org/presentationml/2006/ole">
            <mc:AlternateContent xmlns:mc="http://schemas.openxmlformats.org/markup-compatibility/2006">
              <mc:Choice xmlns:v="urn:schemas-microsoft-com:vml" Requires="v">
                <p:oleObj name="Worksheet" r:id="rId2" imgW="6876961" imgH="2105161" progId="Excel.Sheet.12">
                  <p:embed/>
                </p:oleObj>
              </mc:Choice>
              <mc:Fallback>
                <p:oleObj name="Worksheet" r:id="rId2" imgW="6876961" imgH="2105161" progId="Excel.Sheet.12">
                  <p:embed/>
                  <p:pic>
                    <p:nvPicPr>
                      <p:cNvPr id="0" name=""/>
                      <p:cNvPicPr/>
                      <p:nvPr/>
                    </p:nvPicPr>
                    <p:blipFill>
                      <a:blip r:embed="rId3"/>
                      <a:stretch>
                        <a:fillRect/>
                      </a:stretch>
                    </p:blipFill>
                    <p:spPr>
                      <a:xfrm>
                        <a:off x="914400" y="2374899"/>
                        <a:ext cx="10315370" cy="315751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D0922CC-04FC-12F9-3FBD-09848B74253A}"/>
              </a:ext>
            </a:extLst>
          </p:cNvPr>
          <p:cNvSpPr txBox="1"/>
          <p:nvPr/>
        </p:nvSpPr>
        <p:spPr>
          <a:xfrm>
            <a:off x="0" y="1506022"/>
            <a:ext cx="12192000" cy="523220"/>
          </a:xfrm>
          <a:prstGeom prst="rect">
            <a:avLst/>
          </a:prstGeom>
          <a:noFill/>
        </p:spPr>
        <p:txBody>
          <a:bodyPr wrap="square" rtlCol="0">
            <a:spAutoFit/>
          </a:bodyPr>
          <a:lstStyle/>
          <a:p>
            <a:pPr algn="ctr"/>
            <a:r>
              <a:rPr lang="en-US" sz="2800" dirty="0"/>
              <a:t>Iteration 3 Clusters for Facility Location Data</a:t>
            </a:r>
          </a:p>
        </p:txBody>
      </p:sp>
    </p:spTree>
    <p:extLst>
      <p:ext uri="{BB962C8B-B14F-4D97-AF65-F5344CB8AC3E}">
        <p14:creationId xmlns:p14="http://schemas.microsoft.com/office/powerpoint/2010/main" val="240695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(2 Clusters)</a:t>
            </a:r>
          </a:p>
        </p:txBody>
      </p:sp>
      <p:graphicFrame>
        <p:nvGraphicFramePr>
          <p:cNvPr id="5" name="Object 4"/>
          <p:cNvGraphicFramePr>
            <a:graphicFrameLocks noChangeAspect="1"/>
          </p:cNvGraphicFramePr>
          <p:nvPr>
            <p:extLst>
              <p:ext uri="{D42A27DB-BD31-4B8C-83A1-F6EECF244321}">
                <p14:modId xmlns:p14="http://schemas.microsoft.com/office/powerpoint/2010/main" val="1600169274"/>
              </p:ext>
            </p:extLst>
          </p:nvPr>
        </p:nvGraphicFramePr>
        <p:xfrm>
          <a:off x="2286000" y="1844609"/>
          <a:ext cx="7559307" cy="4541693"/>
        </p:xfrm>
        <a:graphic>
          <a:graphicData uri="http://schemas.openxmlformats.org/presentationml/2006/ole">
            <mc:AlternateContent xmlns:mc="http://schemas.openxmlformats.org/markup-compatibility/2006">
              <mc:Choice xmlns:v="urn:schemas-microsoft-com:vml" Requires="v">
                <p:oleObj name="Worksheet" r:id="rId2" imgW="4581398" imgH="2752541" progId="Excel.Sheet.12">
                  <p:embed/>
                </p:oleObj>
              </mc:Choice>
              <mc:Fallback>
                <p:oleObj name="Worksheet" r:id="rId2" imgW="4581398" imgH="2752541" progId="Excel.Sheet.12">
                  <p:embed/>
                  <p:pic>
                    <p:nvPicPr>
                      <p:cNvPr id="0" name=""/>
                      <p:cNvPicPr/>
                      <p:nvPr/>
                    </p:nvPicPr>
                    <p:blipFill>
                      <a:blip r:embed="rId3"/>
                      <a:stretch>
                        <a:fillRect/>
                      </a:stretch>
                    </p:blipFill>
                    <p:spPr>
                      <a:xfrm>
                        <a:off x="2286000" y="1844609"/>
                        <a:ext cx="7559307" cy="4541693"/>
                      </a:xfrm>
                      <a:prstGeom prst="rect">
                        <a:avLst/>
                      </a:prstGeom>
                    </p:spPr>
                  </p:pic>
                </p:oleObj>
              </mc:Fallback>
            </mc:AlternateContent>
          </a:graphicData>
        </a:graphic>
      </p:graphicFrame>
    </p:spTree>
    <p:extLst>
      <p:ext uri="{BB962C8B-B14F-4D97-AF65-F5344CB8AC3E}">
        <p14:creationId xmlns:p14="http://schemas.microsoft.com/office/powerpoint/2010/main" val="107176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D468-6FFE-35F6-4B9C-28434696F1A6}"/>
              </a:ext>
            </a:extLst>
          </p:cNvPr>
          <p:cNvSpPr>
            <a:spLocks noGrp="1"/>
          </p:cNvSpPr>
          <p:nvPr>
            <p:ph type="title"/>
          </p:nvPr>
        </p:nvSpPr>
        <p:spPr/>
        <p:txBody>
          <a:bodyPr/>
          <a:lstStyle/>
          <a:p>
            <a:r>
              <a:rPr lang="en-US" dirty="0"/>
              <a:t>Average Distances Within Clusters</a:t>
            </a:r>
          </a:p>
        </p:txBody>
      </p:sp>
    </p:spTree>
    <p:extLst>
      <p:ext uri="{BB962C8B-B14F-4D97-AF65-F5344CB8AC3E}">
        <p14:creationId xmlns:p14="http://schemas.microsoft.com/office/powerpoint/2010/main" val="296027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17AD-2763-F7BB-AD57-1FF105AE137F}"/>
              </a:ext>
            </a:extLst>
          </p:cNvPr>
          <p:cNvSpPr>
            <a:spLocks noGrp="1"/>
          </p:cNvSpPr>
          <p:nvPr>
            <p:ph type="title"/>
          </p:nvPr>
        </p:nvSpPr>
        <p:spPr/>
        <p:txBody>
          <a:bodyPr/>
          <a:lstStyle/>
          <a:p>
            <a:pPr algn="ctr"/>
            <a:r>
              <a:rPr lang="en-US" dirty="0"/>
              <a:t>Descriptive Data Mining</a:t>
            </a:r>
          </a:p>
        </p:txBody>
      </p:sp>
      <p:sp>
        <p:nvSpPr>
          <p:cNvPr id="3" name="Content Placeholder 2">
            <a:extLst>
              <a:ext uri="{FF2B5EF4-FFF2-40B4-BE49-F238E27FC236}">
                <a16:creationId xmlns:a16="http://schemas.microsoft.com/office/drawing/2014/main" id="{6EDCC679-D290-0F15-41D0-151283C7686D}"/>
              </a:ext>
            </a:extLst>
          </p:cNvPr>
          <p:cNvSpPr>
            <a:spLocks noGrp="1"/>
          </p:cNvSpPr>
          <p:nvPr>
            <p:ph idx="1"/>
          </p:nvPr>
        </p:nvSpPr>
        <p:spPr>
          <a:xfrm>
            <a:off x="838200" y="1825625"/>
            <a:ext cx="10600426" cy="4351338"/>
          </a:xfrm>
        </p:spPr>
        <p:txBody>
          <a:bodyPr>
            <a:normAutofit/>
          </a:bodyPr>
          <a:lstStyle/>
          <a:p>
            <a:pPr marL="0" indent="0">
              <a:buNone/>
            </a:pPr>
            <a:r>
              <a:rPr lang="en-US" i="1" dirty="0"/>
              <a:t>Descriptive data mining</a:t>
            </a:r>
            <a:r>
              <a:rPr lang="en-US" dirty="0"/>
              <a:t> involves analyzing historical data to identify patterns and relationships. </a:t>
            </a:r>
            <a:r>
              <a:rPr lang="en-US" b="0" i="0" dirty="0">
                <a:solidFill>
                  <a:srgbClr val="273239"/>
                </a:solidFill>
                <a:effectLst/>
                <a:latin typeface="Nunito" pitchFamily="2" charset="0"/>
              </a:rPr>
              <a:t>Descriptive data mining produces summaries and visualizations of the data.</a:t>
            </a:r>
          </a:p>
          <a:p>
            <a:pPr marL="0" indent="0">
              <a:buNone/>
            </a:pPr>
            <a:r>
              <a:rPr lang="en-US" dirty="0"/>
              <a:t>The increased use of data-mining techniques in business has occurred due to:</a:t>
            </a:r>
          </a:p>
          <a:p>
            <a:pPr marL="465138" lvl="1" indent="-239713"/>
            <a:r>
              <a:rPr lang="en-US" sz="2800" dirty="0"/>
              <a:t>the explosion in the amount of data being produced and electronically tracked,</a:t>
            </a:r>
          </a:p>
          <a:p>
            <a:pPr marL="465138" lvl="1" indent="-239713"/>
            <a:r>
              <a:rPr lang="en-US" sz="2800" dirty="0"/>
              <a:t>the ability to electronically warehouse these data, and</a:t>
            </a:r>
          </a:p>
          <a:p>
            <a:pPr marL="465138" lvl="1" indent="-239713"/>
            <a:r>
              <a:rPr lang="en-US" sz="2800" dirty="0"/>
              <a:t>the decrease in the cost of computer power to analyze the data.</a:t>
            </a:r>
            <a:endParaRPr lang="en-US" sz="2600" dirty="0"/>
          </a:p>
          <a:p>
            <a:pPr marL="225425" lvl="1" indent="0">
              <a:buNone/>
            </a:pPr>
            <a:endParaRPr lang="en-US" sz="2600" dirty="0"/>
          </a:p>
        </p:txBody>
      </p:sp>
    </p:spTree>
    <p:extLst>
      <p:ext uri="{BB962C8B-B14F-4D97-AF65-F5344CB8AC3E}">
        <p14:creationId xmlns:p14="http://schemas.microsoft.com/office/powerpoint/2010/main" val="2398937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1659-7485-534C-4AE8-17D203252C53}"/>
              </a:ext>
            </a:extLst>
          </p:cNvPr>
          <p:cNvSpPr>
            <a:spLocks noGrp="1"/>
          </p:cNvSpPr>
          <p:nvPr>
            <p:ph type="title"/>
          </p:nvPr>
        </p:nvSpPr>
        <p:spPr/>
        <p:txBody>
          <a:bodyPr/>
          <a:lstStyle/>
          <a:p>
            <a:r>
              <a:rPr lang="en-US" dirty="0"/>
              <a:t>Distances Between Cluster Centroids</a:t>
            </a:r>
          </a:p>
        </p:txBody>
      </p:sp>
    </p:spTree>
    <p:extLst>
      <p:ext uri="{BB962C8B-B14F-4D97-AF65-F5344CB8AC3E}">
        <p14:creationId xmlns:p14="http://schemas.microsoft.com/office/powerpoint/2010/main" val="62968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DCB8-D40F-03E4-19AC-3830F58998EC}"/>
              </a:ext>
            </a:extLst>
          </p:cNvPr>
          <p:cNvSpPr>
            <a:spLocks noGrp="1"/>
          </p:cNvSpPr>
          <p:nvPr>
            <p:ph type="title"/>
          </p:nvPr>
        </p:nvSpPr>
        <p:spPr/>
        <p:txBody>
          <a:bodyPr/>
          <a:lstStyle/>
          <a:p>
            <a:pPr algn="ctr"/>
            <a:r>
              <a:rPr lang="en-US" dirty="0"/>
              <a:t>k-Means Optimization (2 Clusters)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45366E5-A5AE-8E3F-F862-59BE61A66004}"/>
                  </a:ext>
                </a:extLst>
              </p:cNvPr>
              <p:cNvSpPr txBox="1"/>
              <p:nvPr/>
            </p:nvSpPr>
            <p:spPr>
              <a:xfrm>
                <a:off x="7733574" y="2350701"/>
                <a:ext cx="3308855" cy="3390159"/>
              </a:xfrm>
              <a:prstGeom prst="rect">
                <a:avLst/>
              </a:prstGeom>
              <a:noFill/>
            </p:spPr>
            <p:txBody>
              <a:bodyPr wrap="none" lIns="0" tIns="0" rIns="0" bIns="0" rtlCol="0">
                <a:spAutoFit/>
              </a:bodyPr>
              <a:lstStyle/>
              <a:p>
                <a14:m>
                  <m:oMath xmlns:m="http://schemas.openxmlformats.org/officeDocument/2006/math">
                    <m:r>
                      <m:rPr>
                        <m:nor/>
                      </m:rPr>
                      <a:rPr lang="en-US" b="0" i="0" dirty="0" smtClean="0"/>
                      <m:t>Minimize</m:t>
                    </m:r>
                  </m:oMath>
                </a14:m>
                <a:r>
                  <a:rPr lang="en-US" dirty="0"/>
                  <a:t> </a:t>
                </a:r>
                <a14:m>
                  <m:oMath xmlns:m="http://schemas.openxmlformats.org/officeDocument/2006/math">
                    <m:nary>
                      <m:naryPr>
                        <m:chr m:val="∑"/>
                        <m:limLoc m:val="undOvr"/>
                        <m:grow m:val="on"/>
                        <m:ctrlPr>
                          <a:rPr lang="en-US" i="1">
                            <a:latin typeface="Cambria Math" panose="02040503050406030204" pitchFamily="18" charset="0"/>
                          </a:rPr>
                        </m:ctrlPr>
                      </m:naryPr>
                      <m:sub>
                        <m:r>
                          <a:rPr lang="en-US" i="1">
                            <a:latin typeface="Cambria Math" panose="02040503050406030204" pitchFamily="18" charset="0"/>
                          </a:rPr>
                          <m:t>𝑗</m:t>
                        </m:r>
                        <m:r>
                          <a:rPr lang="en-US" i="0">
                            <a:latin typeface="Cambria Math" panose="02040503050406030204" pitchFamily="18" charset="0"/>
                          </a:rPr>
                          <m:t>=1</m:t>
                        </m:r>
                      </m:sub>
                      <m:sup>
                        <m:r>
                          <a:rPr lang="en-US" i="1">
                            <a:latin typeface="Cambria Math" panose="02040503050406030204" pitchFamily="18" charset="0"/>
                          </a:rPr>
                          <m:t>𝑛</m:t>
                        </m:r>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𝐴𝑗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𝐵</m:t>
                            </m:r>
                            <m:r>
                              <a:rPr lang="en-US" i="1">
                                <a:latin typeface="Cambria Math" panose="02040503050406030204" pitchFamily="18" charset="0"/>
                              </a:rPr>
                              <m:t>𝑗</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𝐵</m:t>
                            </m:r>
                          </m:e>
                          <m:sub>
                            <m:r>
                              <a:rPr lang="en-US" i="1">
                                <a:latin typeface="Cambria Math" panose="02040503050406030204" pitchFamily="18" charset="0"/>
                              </a:rPr>
                              <m:t>𝑗</m:t>
                            </m:r>
                          </m:sub>
                        </m:sSub>
                      </m:e>
                    </m:nary>
                  </m:oMath>
                </a14:m>
                <a:endParaRPr lang="en-US" dirty="0"/>
              </a:p>
              <a:p>
                <a:endParaRPr lang="en-US" dirty="0"/>
              </a:p>
              <a:p>
                <a:r>
                  <a:rPr lang="en-US" dirty="0"/>
                  <a:t>Subject to</a:t>
                </a:r>
              </a:p>
              <a:p>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𝐴</m:t>
                        </m:r>
                      </m:e>
                      <m:sub>
                        <m:r>
                          <a:rPr lang="en-US" b="0" i="1" smtClean="0">
                            <a:latin typeface="Cambria Math" panose="02040503050406030204" pitchFamily="18" charset="0"/>
                          </a:rPr>
                          <m:t>𝑗</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𝑗</m:t>
                        </m:r>
                      </m:sub>
                    </m:sSub>
                  </m:oMath>
                </a14:m>
                <a:r>
                  <a:rPr lang="en-US" dirty="0"/>
                  <a:t>=1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𝑛</m:t>
                    </m:r>
                  </m:oMath>
                </a14:m>
                <a:endParaRPr lang="en-US" b="0" dirty="0">
                  <a:ea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𝐴</m:t>
                        </m:r>
                      </m:e>
                      <m:sub>
                        <m:r>
                          <a:rPr lang="en-US" b="0" i="1" smtClean="0">
                            <a:latin typeface="Cambria Math" panose="02040503050406030204" pitchFamily="18" charset="0"/>
                          </a:rPr>
                          <m:t>𝑗</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𝑗</m:t>
                        </m:r>
                      </m:sub>
                    </m:sSub>
                    <m:r>
                      <a:rPr lang="en-US" b="0" i="0" smtClean="0">
                        <a:latin typeface="Cambria Math" panose="02040503050406030204" pitchFamily="18" charset="0"/>
                      </a:rPr>
                      <m:t>=0,1</m:t>
                    </m:r>
                  </m:oMath>
                </a14:m>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𝑛</m:t>
                    </m:r>
                  </m:oMath>
                </a14:m>
                <a:endParaRPr lang="en-US" b="0" dirty="0">
                  <a:ea typeface="Cambria Math" panose="02040503050406030204" pitchFamily="18" charset="0"/>
                </a:endParaRPr>
              </a:p>
              <a:p>
                <a:endParaRPr lang="en-US" i="1" dirty="0">
                  <a:latin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𝑋</m:t>
                        </m:r>
                      </m:e>
                      <m:sub>
                        <m:r>
                          <a:rPr lang="en-US" b="0" i="1" smtClean="0">
                            <a:latin typeface="Cambria Math" panose="02040503050406030204" pitchFamily="18" charset="0"/>
                          </a:rPr>
                          <m:t>𝐴</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𝐴</m:t>
                        </m:r>
                      </m:sub>
                    </m:sSub>
                  </m:oMath>
                </a14:m>
                <a:r>
                  <a:rPr lang="en-US" b="0" dirty="0">
                    <a:ea typeface="Cambria Math" panose="02040503050406030204" pitchFamily="18" charset="0"/>
                  </a:rPr>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𝐵</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𝐵</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endParaRPr lang="en-US" b="0" dirty="0">
                  <a:ea typeface="Cambria Math" panose="02040503050406030204" pitchFamily="18" charset="0"/>
                </a:endParaRPr>
              </a:p>
              <a:p>
                <a:endParaRPr lang="en-US" dirty="0"/>
              </a:p>
              <a:p>
                <a:endParaRPr lang="en-US" dirty="0"/>
              </a:p>
            </p:txBody>
          </p:sp>
        </mc:Choice>
        <mc:Fallback xmlns="">
          <p:sp>
            <p:nvSpPr>
              <p:cNvPr id="3" name="TextBox 2">
                <a:extLst>
                  <a:ext uri="{FF2B5EF4-FFF2-40B4-BE49-F238E27FC236}">
                    <a16:creationId xmlns:a16="http://schemas.microsoft.com/office/drawing/2014/main" id="{E45366E5-A5AE-8E3F-F862-59BE61A66004}"/>
                  </a:ext>
                </a:extLst>
              </p:cNvPr>
              <p:cNvSpPr txBox="1">
                <a:spLocks noRot="1" noChangeAspect="1" noMove="1" noResize="1" noEditPoints="1" noAdjustHandles="1" noChangeArrowheads="1" noChangeShapeType="1" noTextEdit="1"/>
              </p:cNvSpPr>
              <p:nvPr/>
            </p:nvSpPr>
            <p:spPr>
              <a:xfrm>
                <a:off x="7733574" y="2350701"/>
                <a:ext cx="3308855" cy="3390159"/>
              </a:xfrm>
              <a:prstGeom prst="rect">
                <a:avLst/>
              </a:prstGeom>
              <a:blipFill>
                <a:blip r:embed="rId2"/>
                <a:stretch>
                  <a:fillRect l="-4428" r="-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ADB35AD-1469-5F1A-EC12-F7865CF291DD}"/>
                  </a:ext>
                </a:extLst>
              </p:cNvPr>
              <p:cNvSpPr txBox="1"/>
              <p:nvPr/>
            </p:nvSpPr>
            <p:spPr>
              <a:xfrm>
                <a:off x="1122887" y="1864750"/>
                <a:ext cx="5700471" cy="4518288"/>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i="1">
                            <a:latin typeface="Cambria Math" panose="02040503050406030204" pitchFamily="18" charset="0"/>
                          </a:rPr>
                          <m:t>𝑗</m:t>
                        </m:r>
                      </m:sub>
                    </m:sSub>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m>
                          <m:mPr>
                            <m:mcs>
                              <m:mc>
                                <m:mcPr>
                                  <m:count m:val="1"/>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r>
                                <a:rPr lang="en-US" b="0" i="1" dirty="0" smtClean="0">
                                  <a:latin typeface="Cambria Math" panose="02040503050406030204" pitchFamily="18" charset="0"/>
                                </a:rPr>
                                <m:t> </m:t>
                              </m:r>
                              <m:r>
                                <m:rPr>
                                  <m:sty m:val="p"/>
                                  <m:brk m:alnAt="7"/>
                                </m:rPr>
                                <a:rPr lang="en-US" b="0" i="0" dirty="0" smtClean="0">
                                  <a:latin typeface="Cambria Math" panose="02040503050406030204" pitchFamily="18" charset="0"/>
                                </a:rPr>
                                <m:t>i</m:t>
                              </m:r>
                              <m:r>
                                <m:rPr>
                                  <m:sty m:val="p"/>
                                </m:rPr>
                                <a:rPr lang="en-US" b="0" i="0" dirty="0" smtClean="0">
                                  <a:latin typeface="Cambria Math" panose="02040503050406030204" pitchFamily="18" charset="0"/>
                                </a:rPr>
                                <m:t>f</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observation</m:t>
                              </m:r>
                              <m:r>
                                <m:rPr>
                                  <m:brk m:alnAt="7"/>
                                </m:rPr>
                                <a:rPr lang="en-US" b="0" i="1" dirty="0" smtClean="0">
                                  <a:latin typeface="Cambria Math" panose="02040503050406030204" pitchFamily="18" charset="0"/>
                                </a:rPr>
                                <m:t> </m:t>
                              </m:r>
                              <m:r>
                                <a:rPr lang="en-US" b="0" i="1" dirty="0" smtClean="0">
                                  <a:latin typeface="Cambria Math" panose="02040503050406030204" pitchFamily="18" charset="0"/>
                                </a:rPr>
                                <m:t>𝑗</m:t>
                              </m:r>
                              <m:r>
                                <a:rPr lang="en-US" b="0" i="1" dirty="0" smtClean="0">
                                  <a:latin typeface="Cambria Math" panose="02040503050406030204" pitchFamily="18" charset="0"/>
                                </a:rPr>
                                <m:t> </m:t>
                              </m:r>
                              <m:r>
                                <m:rPr>
                                  <m:sty m:val="p"/>
                                  <m:brk m:alnAt="7"/>
                                </m:rPr>
                                <a:rPr lang="en-US" b="0" i="0" dirty="0" smtClean="0">
                                  <a:latin typeface="Cambria Math" panose="02040503050406030204" pitchFamily="18" charset="0"/>
                                </a:rPr>
                                <m:t>i</m:t>
                              </m:r>
                              <m:r>
                                <m:rPr>
                                  <m:sty m:val="p"/>
                                </m:rPr>
                                <a:rPr lang="en-US" b="0" i="0" dirty="0" smtClean="0">
                                  <a:latin typeface="Cambria Math" panose="02040503050406030204" pitchFamily="18" charset="0"/>
                                </a:rPr>
                                <m:t>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in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cluster</m:t>
                              </m:r>
                              <m:r>
                                <a:rPr lang="en-US" b="0" i="0" dirty="0" smtClean="0">
                                  <a:latin typeface="Cambria Math" panose="02040503050406030204" pitchFamily="18" charset="0"/>
                                </a:rPr>
                                <m:t> </m:t>
                              </m:r>
                              <m:r>
                                <m:rPr>
                                  <m:brk m:alnAt="7"/>
                                </m:rPr>
                                <a:rPr lang="en-US" b="0" i="1" dirty="0" smtClean="0">
                                  <a:latin typeface="Cambria Math" panose="02040503050406030204" pitchFamily="18" charset="0"/>
                                </a:rPr>
                                <m:t>𝐴</m:t>
                              </m:r>
                            </m:e>
                          </m:mr>
                          <m:mr>
                            <m:e>
                              <m:r>
                                <a:rPr lang="en-US" b="0" i="1" dirty="0" smtClean="0">
                                  <a:latin typeface="Cambria Math" panose="02040503050406030204" pitchFamily="18" charset="0"/>
                                </a:rPr>
                                <m:t>0 </m:t>
                              </m:r>
                              <m:r>
                                <m:rPr>
                                  <m:sty m:val="p"/>
                                </m:rPr>
                                <a:rPr lang="en-US" b="0" i="0" dirty="0" smtClean="0">
                                  <a:latin typeface="Cambria Math" panose="02040503050406030204" pitchFamily="18" charset="0"/>
                                </a:rPr>
                                <m:t>otherwise</m:t>
                              </m:r>
                              <m:r>
                                <a:rPr lang="en-US" b="0" i="1" dirty="0" smtClean="0">
                                  <a:latin typeface="Cambria Math" panose="02040503050406030204" pitchFamily="18" charset="0"/>
                                </a:rPr>
                                <m:t>                                    </m:t>
                              </m:r>
                            </m:e>
                          </m:mr>
                        </m:m>
                      </m:e>
                    </m:d>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𝑛</m:t>
                    </m:r>
                  </m:oMath>
                </a14:m>
                <a:endParaRPr lang="en-US" dirty="0"/>
              </a:p>
              <a:p>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𝑗</m:t>
                        </m:r>
                      </m:sub>
                    </m:sSub>
                  </m:oMath>
                </a14:m>
                <a:r>
                  <a:rPr lang="en-US" dirty="0"/>
                  <a:t>=</a:t>
                </a:r>
                <a14:m>
                  <m:oMath xmlns:m="http://schemas.openxmlformats.org/officeDocument/2006/math">
                    <m:d>
                      <m:dPr>
                        <m:begChr m:val="{"/>
                        <m:endChr m:val=""/>
                        <m:ctrlPr>
                          <a:rPr lang="en-US" i="1" dirty="0" smtClean="0">
                            <a:latin typeface="Cambria Math" panose="02040503050406030204" pitchFamily="18" charset="0"/>
                          </a:rPr>
                        </m:ctrlPr>
                      </m:dPr>
                      <m:e>
                        <m:m>
                          <m:mPr>
                            <m:mcs>
                              <m:mc>
                                <m:mcPr>
                                  <m:count m:val="1"/>
                                  <m:mcJc m:val="center"/>
                                </m:mcPr>
                              </m:mc>
                            </m:mcs>
                            <m:ctrlPr>
                              <a:rPr lang="en-US" i="1" dirty="0" smtClean="0">
                                <a:latin typeface="Cambria Math" panose="02040503050406030204" pitchFamily="18" charset="0"/>
                              </a:rPr>
                            </m:ctrlPr>
                          </m:mPr>
                          <m:mr>
                            <m:e>
                              <m:r>
                                <m:rPr>
                                  <m:brk m:alnAt="7"/>
                                </m:rPr>
                                <a:rPr lang="en-US" b="0" i="1" dirty="0" smtClean="0">
                                  <a:latin typeface="Cambria Math" panose="02040503050406030204" pitchFamily="18" charset="0"/>
                                </a:rPr>
                                <m:t>1</m:t>
                              </m:r>
                              <m:r>
                                <a:rPr lang="en-US" b="0" i="1" dirty="0" smtClean="0">
                                  <a:latin typeface="Cambria Math" panose="02040503050406030204" pitchFamily="18" charset="0"/>
                                </a:rPr>
                                <m:t> </m:t>
                              </m:r>
                              <m:r>
                                <m:rPr>
                                  <m:sty m:val="p"/>
                                  <m:brk m:alnAt="7"/>
                                </m:rPr>
                                <a:rPr lang="en-US" b="0" i="0" dirty="0" smtClean="0">
                                  <a:latin typeface="Cambria Math" panose="02040503050406030204" pitchFamily="18" charset="0"/>
                                </a:rPr>
                                <m:t>i</m:t>
                              </m:r>
                              <m:r>
                                <m:rPr>
                                  <m:sty m:val="p"/>
                                </m:rPr>
                                <a:rPr lang="en-US" b="0" i="0" dirty="0" smtClean="0">
                                  <a:latin typeface="Cambria Math" panose="02040503050406030204" pitchFamily="18" charset="0"/>
                                </a:rPr>
                                <m:t>f</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observation</m:t>
                              </m:r>
                              <m:r>
                                <m:rPr>
                                  <m:brk m:alnAt="7"/>
                                </m:rPr>
                                <a:rPr lang="en-US" b="0" i="1" dirty="0" smtClean="0">
                                  <a:latin typeface="Cambria Math" panose="02040503050406030204" pitchFamily="18" charset="0"/>
                                </a:rPr>
                                <m:t> </m:t>
                              </m:r>
                              <m:r>
                                <a:rPr lang="en-US" b="0" i="1" dirty="0" smtClean="0">
                                  <a:latin typeface="Cambria Math" panose="02040503050406030204" pitchFamily="18" charset="0"/>
                                </a:rPr>
                                <m:t>𝑗</m:t>
                              </m:r>
                              <m:r>
                                <a:rPr lang="en-US" b="0" i="1" dirty="0" smtClean="0">
                                  <a:latin typeface="Cambria Math" panose="02040503050406030204" pitchFamily="18" charset="0"/>
                                </a:rPr>
                                <m:t> </m:t>
                              </m:r>
                              <m:r>
                                <m:rPr>
                                  <m:sty m:val="p"/>
                                  <m:brk m:alnAt="7"/>
                                </m:rPr>
                                <a:rPr lang="en-US" b="0" i="0" dirty="0" smtClean="0">
                                  <a:latin typeface="Cambria Math" panose="02040503050406030204" pitchFamily="18" charset="0"/>
                                </a:rPr>
                                <m:t>i</m:t>
                              </m:r>
                              <m:r>
                                <m:rPr>
                                  <m:sty m:val="p"/>
                                </m:rPr>
                                <a:rPr lang="en-US" b="0" i="0" dirty="0" smtClean="0">
                                  <a:latin typeface="Cambria Math" panose="02040503050406030204" pitchFamily="18" charset="0"/>
                                </a:rPr>
                                <m:t>s</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in</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cluster</m:t>
                              </m:r>
                              <m:r>
                                <a:rPr lang="en-US" b="0" i="0" dirty="0" smtClean="0">
                                  <a:latin typeface="Cambria Math" panose="02040503050406030204" pitchFamily="18" charset="0"/>
                                </a:rPr>
                                <m:t> </m:t>
                              </m:r>
                              <m:r>
                                <m:rPr>
                                  <m:brk m:alnAt="7"/>
                                </m:rPr>
                                <a:rPr lang="en-US" b="0" i="1" dirty="0" smtClean="0">
                                  <a:latin typeface="Cambria Math" panose="02040503050406030204" pitchFamily="18" charset="0"/>
                                </a:rPr>
                                <m:t>𝐵</m:t>
                              </m:r>
                            </m:e>
                          </m:mr>
                          <m:mr>
                            <m:e>
                              <m:r>
                                <a:rPr lang="en-US" b="0" i="1" dirty="0" smtClean="0">
                                  <a:latin typeface="Cambria Math" panose="02040503050406030204" pitchFamily="18" charset="0"/>
                                </a:rPr>
                                <m:t>0 </m:t>
                              </m:r>
                              <m:r>
                                <m:rPr>
                                  <m:sty m:val="p"/>
                                </m:rPr>
                                <a:rPr lang="en-US" b="0" i="0" dirty="0" smtClean="0">
                                  <a:latin typeface="Cambria Math" panose="02040503050406030204" pitchFamily="18" charset="0"/>
                                </a:rPr>
                                <m:t>otherwise</m:t>
                              </m:r>
                              <m:r>
                                <a:rPr lang="en-US" b="0" i="0" dirty="0" smtClean="0">
                                  <a:latin typeface="Cambria Math" panose="02040503050406030204" pitchFamily="18" charset="0"/>
                                </a:rPr>
                                <m:t>                                    </m:t>
                              </m:r>
                              <m:r>
                                <a:rPr lang="en-US" b="0" i="1" dirty="0" smtClean="0">
                                  <a:latin typeface="Cambria Math" panose="02040503050406030204" pitchFamily="18" charset="0"/>
                                </a:rPr>
                                <m:t>  </m:t>
                              </m:r>
                            </m:e>
                          </m:mr>
                        </m:m>
                      </m:e>
                    </m:d>
                  </m:oMath>
                </a14:m>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𝑛</m:t>
                    </m:r>
                  </m:oMath>
                </a14:m>
                <a:endParaRPr lang="en-US" b="0" dirty="0">
                  <a:ea typeface="Cambria Math" panose="02040503050406030204" pitchFamily="18" charset="0"/>
                </a:endParaRPr>
              </a:p>
              <a:p>
                <a:endParaRPr lang="en-US" b="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𝑗</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𝑗</m:t>
                            </m:r>
                          </m:sub>
                        </m:sSub>
                      </m:e>
                    </m:d>
                  </m:oMath>
                </a14:m>
                <a:r>
                  <a:rPr lang="en-US" b="0" dirty="0">
                    <a:ea typeface="Cambria Math" panose="02040503050406030204" pitchFamily="18" charset="0"/>
                  </a:rPr>
                  <a:t> are the coordinates of </a:t>
                </a:r>
                <a:r>
                  <a:rPr lang="en-US" dirty="0">
                    <a:ea typeface="Cambria Math" panose="02040503050406030204" pitchFamily="18" charset="0"/>
                  </a:rPr>
                  <a:t>observation</a:t>
                </a:r>
                <a:r>
                  <a:rPr lang="en-US" b="0" dirty="0">
                    <a:ea typeface="Cambria Math" panose="02040503050406030204" pitchFamily="18" charset="0"/>
                  </a:rPr>
                  <a:t> </a:t>
                </a:r>
                <a:r>
                  <a:rPr lang="en-US" b="0" i="1" dirty="0">
                    <a:ea typeface="Cambria Math" panose="02040503050406030204" pitchFamily="18" charset="0"/>
                  </a:rPr>
                  <a:t>j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𝑛</m:t>
                    </m:r>
                  </m:oMath>
                </a14:m>
                <a:endParaRPr lang="en-US" dirty="0"/>
              </a:p>
              <a:p>
                <a:endParaRPr lang="en-US" b="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𝐴</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𝐴</m:t>
                            </m:r>
                          </m:sub>
                        </m:sSub>
                      </m:e>
                    </m:d>
                  </m:oMath>
                </a14:m>
                <a:r>
                  <a:rPr lang="en-US" b="0" dirty="0">
                    <a:ea typeface="Cambria Math" panose="02040503050406030204" pitchFamily="18" charset="0"/>
                  </a:rPr>
                  <a:t> is the centroid of cluster </a:t>
                </a:r>
                <a:r>
                  <a:rPr lang="en-US" b="0" i="1" dirty="0">
                    <a:ea typeface="Cambria Math" panose="02040503050406030204" pitchFamily="18" charset="0"/>
                  </a:rPr>
                  <a:t>A</a:t>
                </a:r>
              </a:p>
              <a:p>
                <a:endParaRPr lang="en-US" b="0" i="1" dirty="0">
                  <a:latin typeface="Cambria Math" panose="02040503050406030204" pitchFamily="18" charset="0"/>
                  <a:ea typeface="Cambria Math" panose="02040503050406030204" pitchFamily="18" charset="0"/>
                </a:endParaRPr>
              </a:p>
              <a:p>
                <a14:m>
                  <m:oMath xmlns:m="http://schemas.openxmlformats.org/officeDocument/2006/math">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𝐵</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𝐵</m:t>
                            </m:r>
                          </m:sub>
                        </m:sSub>
                      </m:e>
                    </m:d>
                  </m:oMath>
                </a14:m>
                <a:r>
                  <a:rPr lang="en-US" b="0" dirty="0">
                    <a:ea typeface="Cambria Math" panose="02040503050406030204" pitchFamily="18" charset="0"/>
                  </a:rPr>
                  <a:t> is the centroid of cluster </a:t>
                </a:r>
                <a:r>
                  <a:rPr lang="en-US" b="0" i="1" dirty="0">
                    <a:ea typeface="Cambria Math" panose="02040503050406030204" pitchFamily="18" charset="0"/>
                  </a:rPr>
                  <a:t>B</a:t>
                </a:r>
              </a:p>
              <a:p>
                <a:endParaRPr lang="en-US" i="1" dirty="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𝐴𝑗</m:t>
                        </m:r>
                      </m:sub>
                    </m:sSub>
                  </m:oMath>
                </a14:m>
                <a:r>
                  <a:rPr lang="en-US" b="0" i="1" dirty="0">
                    <a:ea typeface="Cambria Math" panose="02040503050406030204" pitchFamily="18" charset="0"/>
                  </a:rPr>
                  <a:t>= </a:t>
                </a:r>
                <a14:m>
                  <m:oMath xmlns:m="http://schemas.openxmlformats.org/officeDocument/2006/math">
                    <m:sSup>
                      <m:sSupPr>
                        <m:ctrlPr>
                          <a:rPr lang="en-US" i="1" smtClean="0">
                            <a:latin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e>
                        </m:d>
                      </m:e>
                      <m:sup>
                        <m:r>
                          <a:rPr lang="en-US" b="0" i="1" smtClean="0">
                            <a:latin typeface="Cambria Math" panose="02040503050406030204" pitchFamily="18" charset="0"/>
                          </a:rPr>
                          <m:t>2</m:t>
                        </m:r>
                      </m:sup>
                    </m:sSup>
                  </m:oMath>
                </a14:m>
                <a:r>
                  <a:rPr lang="en-US" b="0" i="1" dirty="0">
                    <a:ea typeface="Cambria Math" panose="02040503050406030204" pitchFamily="18" charset="0"/>
                  </a:rPr>
                  <a:t>+</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𝐴</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𝑗</m:t>
                                </m:r>
                              </m:sub>
                            </m:sSub>
                          </m:e>
                        </m:d>
                      </m:e>
                      <m:sup>
                        <m:r>
                          <a:rPr lang="en-US" i="1">
                            <a:latin typeface="Cambria Math" panose="02040503050406030204" pitchFamily="18" charset="0"/>
                          </a:rPr>
                          <m:t>2</m:t>
                        </m:r>
                      </m:sup>
                    </m:sSup>
                  </m:oMath>
                </a14:m>
                <a:r>
                  <a:rPr lang="en-US" b="0" i="1"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𝑛</m:t>
                    </m:r>
                  </m:oMath>
                </a14:m>
                <a:endParaRPr lang="en-US" dirty="0"/>
              </a:p>
              <a:p>
                <a:endParaRPr lang="en-US" b="0" i="1" dirty="0">
                  <a:ea typeface="Cambria Math" panose="02040503050406030204" pitchFamily="18" charset="0"/>
                </a:endParaRPr>
              </a:p>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𝐵</m:t>
                        </m:r>
                        <m:r>
                          <a:rPr lang="en-US" i="1">
                            <a:latin typeface="Cambria Math" panose="02040503050406030204" pitchFamily="18" charset="0"/>
                          </a:rPr>
                          <m:t>𝑗</m:t>
                        </m:r>
                      </m:sub>
                    </m:sSub>
                  </m:oMath>
                </a14:m>
                <a:r>
                  <a:rPr lang="en-US" b="0" i="1" dirty="0">
                    <a:ea typeface="Cambria Math" panose="02040503050406030204" pitchFamily="18" charset="0"/>
                  </a:rPr>
                  <a:t>= </a:t>
                </a:r>
                <a14:m>
                  <m:oMath xmlns:m="http://schemas.openxmlformats.org/officeDocument/2006/math">
                    <m:sSup>
                      <m:sSupPr>
                        <m:ctrlPr>
                          <a:rPr lang="en-US" i="1" smtClean="0">
                            <a:latin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𝑗</m:t>
                                </m:r>
                              </m:sub>
                            </m:sSub>
                          </m:e>
                        </m:d>
                      </m:e>
                      <m:sup>
                        <m:r>
                          <a:rPr lang="en-US" b="0" i="1" smtClean="0">
                            <a:latin typeface="Cambria Math" panose="02040503050406030204" pitchFamily="18" charset="0"/>
                          </a:rPr>
                          <m:t>2</m:t>
                        </m:r>
                      </m:sup>
                    </m:sSup>
                  </m:oMath>
                </a14:m>
                <a:r>
                  <a:rPr lang="en-US" b="0" i="1" dirty="0">
                    <a:ea typeface="Cambria Math" panose="02040503050406030204" pitchFamily="18" charset="0"/>
                  </a:rPr>
                  <a:t>+</a:t>
                </a:r>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𝑗</m:t>
                                </m:r>
                              </m:sub>
                            </m:sSub>
                          </m:e>
                        </m:d>
                      </m:e>
                      <m:sup>
                        <m:r>
                          <a:rPr lang="en-US" i="1">
                            <a:latin typeface="Cambria Math" panose="02040503050406030204" pitchFamily="18" charset="0"/>
                          </a:rPr>
                          <m:t>2</m:t>
                        </m:r>
                      </m:sup>
                    </m:sSup>
                  </m:oMath>
                </a14:m>
                <a:r>
                  <a:rPr lang="en-US" b="0" i="1"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m:t>
                    </m:r>
                    <m:r>
                      <a:rPr lang="en-US" i="1">
                        <a:latin typeface="Cambria Math" panose="02040503050406030204" pitchFamily="18" charset="0"/>
                        <a:ea typeface="Cambria Math" panose="02040503050406030204" pitchFamily="18" charset="0"/>
                      </a:rPr>
                      <m:t>𝑛</m:t>
                    </m:r>
                  </m:oMath>
                </a14:m>
                <a:endParaRPr lang="en-US" b="0" i="1" dirty="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2ADB35AD-1469-5F1A-EC12-F7865CF291DD}"/>
                  </a:ext>
                </a:extLst>
              </p:cNvPr>
              <p:cNvSpPr txBox="1">
                <a:spLocks noRot="1" noChangeAspect="1" noMove="1" noResize="1" noEditPoints="1" noAdjustHandles="1" noChangeArrowheads="1" noChangeShapeType="1" noTextEdit="1"/>
              </p:cNvSpPr>
              <p:nvPr/>
            </p:nvSpPr>
            <p:spPr>
              <a:xfrm>
                <a:off x="1122887" y="1864750"/>
                <a:ext cx="5700471" cy="4518288"/>
              </a:xfrm>
              <a:prstGeom prst="rect">
                <a:avLst/>
              </a:prstGeom>
              <a:blipFill>
                <a:blip r:embed="rId3"/>
                <a:stretch>
                  <a:fillRect l="-1497" r="-214" b="-1754"/>
                </a:stretch>
              </a:blipFill>
            </p:spPr>
            <p:txBody>
              <a:bodyPr/>
              <a:lstStyle/>
              <a:p>
                <a:r>
                  <a:rPr lang="en-US">
                    <a:noFill/>
                  </a:rPr>
                  <a:t> </a:t>
                </a:r>
              </a:p>
            </p:txBody>
          </p:sp>
        </mc:Fallback>
      </mc:AlternateContent>
    </p:spTree>
    <p:extLst>
      <p:ext uri="{BB962C8B-B14F-4D97-AF65-F5344CB8AC3E}">
        <p14:creationId xmlns:p14="http://schemas.microsoft.com/office/powerpoint/2010/main" val="47245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(3 Clusters)</a:t>
            </a:r>
          </a:p>
        </p:txBody>
      </p:sp>
      <p:graphicFrame>
        <p:nvGraphicFramePr>
          <p:cNvPr id="4" name="Object 3">
            <a:extLst>
              <a:ext uri="{FF2B5EF4-FFF2-40B4-BE49-F238E27FC236}">
                <a16:creationId xmlns:a16="http://schemas.microsoft.com/office/drawing/2014/main" id="{C661A7E2-38EC-4AD8-8C67-DB9638DC0BA1}"/>
              </a:ext>
            </a:extLst>
          </p:cNvPr>
          <p:cNvGraphicFramePr>
            <a:graphicFrameLocks noChangeAspect="1"/>
          </p:cNvGraphicFramePr>
          <p:nvPr>
            <p:extLst>
              <p:ext uri="{D42A27DB-BD31-4B8C-83A1-F6EECF244321}">
                <p14:modId xmlns:p14="http://schemas.microsoft.com/office/powerpoint/2010/main" val="1799018867"/>
              </p:ext>
            </p:extLst>
          </p:nvPr>
        </p:nvGraphicFramePr>
        <p:xfrm>
          <a:off x="457200" y="2374899"/>
          <a:ext cx="11272809" cy="3157742"/>
        </p:xfrm>
        <a:graphic>
          <a:graphicData uri="http://schemas.openxmlformats.org/presentationml/2006/ole">
            <mc:AlternateContent xmlns:mc="http://schemas.openxmlformats.org/markup-compatibility/2006">
              <mc:Choice xmlns:v="urn:schemas-microsoft-com:vml" Requires="v">
                <p:oleObj name="Worksheet" r:id="rId2" imgW="7515206" imgH="2105161" progId="Excel.Sheet.12">
                  <p:embed/>
                </p:oleObj>
              </mc:Choice>
              <mc:Fallback>
                <p:oleObj name="Worksheet" r:id="rId2" imgW="7515206" imgH="2105161" progId="Excel.Sheet.12">
                  <p:embed/>
                  <p:pic>
                    <p:nvPicPr>
                      <p:cNvPr id="0" name=""/>
                      <p:cNvPicPr/>
                      <p:nvPr/>
                    </p:nvPicPr>
                    <p:blipFill>
                      <a:blip r:embed="rId3"/>
                      <a:stretch>
                        <a:fillRect/>
                      </a:stretch>
                    </p:blipFill>
                    <p:spPr>
                      <a:xfrm>
                        <a:off x="457200" y="2374899"/>
                        <a:ext cx="11272809" cy="315774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1C115C6F-C88D-F161-1C35-E317A290ED85}"/>
              </a:ext>
            </a:extLst>
          </p:cNvPr>
          <p:cNvSpPr txBox="1"/>
          <p:nvPr/>
        </p:nvSpPr>
        <p:spPr>
          <a:xfrm>
            <a:off x="0" y="1506022"/>
            <a:ext cx="12192000" cy="523220"/>
          </a:xfrm>
          <a:prstGeom prst="rect">
            <a:avLst/>
          </a:prstGeom>
          <a:noFill/>
        </p:spPr>
        <p:txBody>
          <a:bodyPr wrap="square" rtlCol="0">
            <a:spAutoFit/>
          </a:bodyPr>
          <a:lstStyle/>
          <a:p>
            <a:pPr algn="ctr"/>
            <a:r>
              <a:rPr lang="en-US" sz="2800" dirty="0"/>
              <a:t>Initial Clusters for Facility Location Data</a:t>
            </a:r>
          </a:p>
        </p:txBody>
      </p:sp>
    </p:spTree>
    <p:extLst>
      <p:ext uri="{BB962C8B-B14F-4D97-AF65-F5344CB8AC3E}">
        <p14:creationId xmlns:p14="http://schemas.microsoft.com/office/powerpoint/2010/main" val="180831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(3 Clusters)</a:t>
            </a:r>
          </a:p>
        </p:txBody>
      </p:sp>
      <p:graphicFrame>
        <p:nvGraphicFramePr>
          <p:cNvPr id="4" name="Object 3"/>
          <p:cNvGraphicFramePr>
            <a:graphicFrameLocks noChangeAspect="1"/>
          </p:cNvGraphicFramePr>
          <p:nvPr>
            <p:extLst>
              <p:ext uri="{D42A27DB-BD31-4B8C-83A1-F6EECF244321}">
                <p14:modId xmlns:p14="http://schemas.microsoft.com/office/powerpoint/2010/main" val="3410833409"/>
              </p:ext>
            </p:extLst>
          </p:nvPr>
        </p:nvGraphicFramePr>
        <p:xfrm>
          <a:off x="457200" y="2374899"/>
          <a:ext cx="11272626" cy="3157518"/>
        </p:xfrm>
        <a:graphic>
          <a:graphicData uri="http://schemas.openxmlformats.org/presentationml/2006/ole">
            <mc:AlternateContent xmlns:mc="http://schemas.openxmlformats.org/markup-compatibility/2006">
              <mc:Choice xmlns:v="urn:schemas-microsoft-com:vml" Requires="v">
                <p:oleObj name="Worksheet" r:id="rId2" imgW="7515206" imgH="2105161" progId="Excel.Sheet.12">
                  <p:embed/>
                </p:oleObj>
              </mc:Choice>
              <mc:Fallback>
                <p:oleObj name="Worksheet" r:id="rId2" imgW="7515206" imgH="2105161" progId="Excel.Sheet.12">
                  <p:embed/>
                  <p:pic>
                    <p:nvPicPr>
                      <p:cNvPr id="0" name=""/>
                      <p:cNvPicPr/>
                      <p:nvPr/>
                    </p:nvPicPr>
                    <p:blipFill>
                      <a:blip r:embed="rId3"/>
                      <a:stretch>
                        <a:fillRect/>
                      </a:stretch>
                    </p:blipFill>
                    <p:spPr>
                      <a:xfrm>
                        <a:off x="457200" y="2374899"/>
                        <a:ext cx="11272626" cy="315751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DC6D8D5-06DE-33F3-028B-DF62E761C053}"/>
              </a:ext>
            </a:extLst>
          </p:cNvPr>
          <p:cNvSpPr txBox="1"/>
          <p:nvPr/>
        </p:nvSpPr>
        <p:spPr>
          <a:xfrm>
            <a:off x="0" y="1506022"/>
            <a:ext cx="12192000" cy="523220"/>
          </a:xfrm>
          <a:prstGeom prst="rect">
            <a:avLst/>
          </a:prstGeom>
          <a:noFill/>
        </p:spPr>
        <p:txBody>
          <a:bodyPr wrap="square" rtlCol="0">
            <a:spAutoFit/>
          </a:bodyPr>
          <a:lstStyle/>
          <a:p>
            <a:pPr algn="ctr"/>
            <a:r>
              <a:rPr lang="en-US" sz="2800" dirty="0"/>
              <a:t>Iteration 1 Clusters for Facility Location Data</a:t>
            </a:r>
          </a:p>
        </p:txBody>
      </p:sp>
    </p:spTree>
    <p:extLst>
      <p:ext uri="{BB962C8B-B14F-4D97-AF65-F5344CB8AC3E}">
        <p14:creationId xmlns:p14="http://schemas.microsoft.com/office/powerpoint/2010/main" val="952363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(3 Clusters)</a:t>
            </a:r>
          </a:p>
        </p:txBody>
      </p:sp>
      <p:graphicFrame>
        <p:nvGraphicFramePr>
          <p:cNvPr id="3" name="Object 2"/>
          <p:cNvGraphicFramePr>
            <a:graphicFrameLocks noChangeAspect="1"/>
          </p:cNvGraphicFramePr>
          <p:nvPr>
            <p:extLst>
              <p:ext uri="{D42A27DB-BD31-4B8C-83A1-F6EECF244321}">
                <p14:modId xmlns:p14="http://schemas.microsoft.com/office/powerpoint/2010/main" val="3670381133"/>
              </p:ext>
            </p:extLst>
          </p:nvPr>
        </p:nvGraphicFramePr>
        <p:xfrm>
          <a:off x="457199" y="2374899"/>
          <a:ext cx="11272626" cy="3157518"/>
        </p:xfrm>
        <a:graphic>
          <a:graphicData uri="http://schemas.openxmlformats.org/presentationml/2006/ole">
            <mc:AlternateContent xmlns:mc="http://schemas.openxmlformats.org/markup-compatibility/2006">
              <mc:Choice xmlns:v="urn:schemas-microsoft-com:vml" Requires="v">
                <p:oleObj name="Worksheet" r:id="rId2" imgW="7515206" imgH="2105161" progId="Excel.Sheet.12">
                  <p:embed/>
                </p:oleObj>
              </mc:Choice>
              <mc:Fallback>
                <p:oleObj name="Worksheet" r:id="rId2" imgW="7515206" imgH="2105161" progId="Excel.Sheet.12">
                  <p:embed/>
                  <p:pic>
                    <p:nvPicPr>
                      <p:cNvPr id="0" name=""/>
                      <p:cNvPicPr/>
                      <p:nvPr/>
                    </p:nvPicPr>
                    <p:blipFill>
                      <a:blip r:embed="rId3"/>
                      <a:stretch>
                        <a:fillRect/>
                      </a:stretch>
                    </p:blipFill>
                    <p:spPr>
                      <a:xfrm>
                        <a:off x="457199" y="2374899"/>
                        <a:ext cx="11272626" cy="315751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9BEA6E8-A696-0219-6E3E-F5FB441DE157}"/>
              </a:ext>
            </a:extLst>
          </p:cNvPr>
          <p:cNvSpPr txBox="1"/>
          <p:nvPr/>
        </p:nvSpPr>
        <p:spPr>
          <a:xfrm>
            <a:off x="0" y="1506022"/>
            <a:ext cx="12192000" cy="523220"/>
          </a:xfrm>
          <a:prstGeom prst="rect">
            <a:avLst/>
          </a:prstGeom>
          <a:noFill/>
        </p:spPr>
        <p:txBody>
          <a:bodyPr wrap="square" rtlCol="0">
            <a:spAutoFit/>
          </a:bodyPr>
          <a:lstStyle/>
          <a:p>
            <a:pPr algn="ctr"/>
            <a:r>
              <a:rPr lang="en-US" sz="2800" dirty="0"/>
              <a:t>Iteration 2 Clusters for Facility Location Data</a:t>
            </a:r>
          </a:p>
        </p:txBody>
      </p:sp>
    </p:spTree>
    <p:extLst>
      <p:ext uri="{BB962C8B-B14F-4D97-AF65-F5344CB8AC3E}">
        <p14:creationId xmlns:p14="http://schemas.microsoft.com/office/powerpoint/2010/main" val="4133755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Numerical Data: k-Means (3 Clusters)</a:t>
            </a:r>
          </a:p>
        </p:txBody>
      </p:sp>
      <p:graphicFrame>
        <p:nvGraphicFramePr>
          <p:cNvPr id="4" name="Object 3"/>
          <p:cNvGraphicFramePr>
            <a:graphicFrameLocks noChangeAspect="1"/>
          </p:cNvGraphicFramePr>
          <p:nvPr>
            <p:extLst>
              <p:ext uri="{D42A27DB-BD31-4B8C-83A1-F6EECF244321}">
                <p14:modId xmlns:p14="http://schemas.microsoft.com/office/powerpoint/2010/main" val="3904172222"/>
              </p:ext>
            </p:extLst>
          </p:nvPr>
        </p:nvGraphicFramePr>
        <p:xfrm>
          <a:off x="2285999" y="2051049"/>
          <a:ext cx="7556338" cy="4541693"/>
        </p:xfrm>
        <a:graphic>
          <a:graphicData uri="http://schemas.openxmlformats.org/presentationml/2006/ole">
            <mc:AlternateContent xmlns:mc="http://schemas.openxmlformats.org/markup-compatibility/2006">
              <mc:Choice xmlns:v="urn:schemas-microsoft-com:vml" Requires="v">
                <p:oleObj name="Worksheet" r:id="rId2" imgW="4579599" imgH="2752541" progId="Excel.Sheet.12">
                  <p:embed/>
                </p:oleObj>
              </mc:Choice>
              <mc:Fallback>
                <p:oleObj name="Worksheet" r:id="rId2" imgW="4579599" imgH="2752541" progId="Excel.Sheet.12">
                  <p:embed/>
                  <p:pic>
                    <p:nvPicPr>
                      <p:cNvPr id="0" name=""/>
                      <p:cNvPicPr/>
                      <p:nvPr/>
                    </p:nvPicPr>
                    <p:blipFill>
                      <a:blip r:embed="rId3"/>
                      <a:stretch>
                        <a:fillRect/>
                      </a:stretch>
                    </p:blipFill>
                    <p:spPr>
                      <a:xfrm>
                        <a:off x="2285999" y="2051049"/>
                        <a:ext cx="7556338" cy="4541693"/>
                      </a:xfrm>
                      <a:prstGeom prst="rect">
                        <a:avLst/>
                      </a:prstGeom>
                    </p:spPr>
                  </p:pic>
                </p:oleObj>
              </mc:Fallback>
            </mc:AlternateContent>
          </a:graphicData>
        </a:graphic>
      </p:graphicFrame>
    </p:spTree>
    <p:extLst>
      <p:ext uri="{BB962C8B-B14F-4D97-AF65-F5344CB8AC3E}">
        <p14:creationId xmlns:p14="http://schemas.microsoft.com/office/powerpoint/2010/main" val="3881113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D468-6FFE-35F6-4B9C-28434696F1A6}"/>
              </a:ext>
            </a:extLst>
          </p:cNvPr>
          <p:cNvSpPr>
            <a:spLocks noGrp="1"/>
          </p:cNvSpPr>
          <p:nvPr>
            <p:ph type="title"/>
          </p:nvPr>
        </p:nvSpPr>
        <p:spPr/>
        <p:txBody>
          <a:bodyPr/>
          <a:lstStyle/>
          <a:p>
            <a:r>
              <a:rPr lang="en-US" dirty="0"/>
              <a:t>Average Distances Within Clusters</a:t>
            </a:r>
          </a:p>
        </p:txBody>
      </p:sp>
    </p:spTree>
    <p:extLst>
      <p:ext uri="{BB962C8B-B14F-4D97-AF65-F5344CB8AC3E}">
        <p14:creationId xmlns:p14="http://schemas.microsoft.com/office/powerpoint/2010/main" val="2029343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1659-7485-534C-4AE8-17D203252C53}"/>
              </a:ext>
            </a:extLst>
          </p:cNvPr>
          <p:cNvSpPr>
            <a:spLocks noGrp="1"/>
          </p:cNvSpPr>
          <p:nvPr>
            <p:ph type="title"/>
          </p:nvPr>
        </p:nvSpPr>
        <p:spPr/>
        <p:txBody>
          <a:bodyPr/>
          <a:lstStyle/>
          <a:p>
            <a:r>
              <a:rPr lang="en-US" dirty="0"/>
              <a:t>Distances Between Cluster Centroids</a:t>
            </a:r>
          </a:p>
        </p:txBody>
      </p:sp>
    </p:spTree>
    <p:extLst>
      <p:ext uri="{BB962C8B-B14F-4D97-AF65-F5344CB8AC3E}">
        <p14:creationId xmlns:p14="http://schemas.microsoft.com/office/powerpoint/2010/main" val="251097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6E6B-0643-F0C8-A694-11A4877A27FF}"/>
              </a:ext>
            </a:extLst>
          </p:cNvPr>
          <p:cNvSpPr>
            <a:spLocks noGrp="1"/>
          </p:cNvSpPr>
          <p:nvPr>
            <p:ph type="title"/>
          </p:nvPr>
        </p:nvSpPr>
        <p:spPr/>
        <p:txBody>
          <a:bodyPr/>
          <a:lstStyle/>
          <a:p>
            <a:pPr algn="ctr"/>
            <a:r>
              <a:rPr lang="en-US" dirty="0"/>
              <a:t>Hierarchical Clustering</a:t>
            </a:r>
          </a:p>
        </p:txBody>
      </p:sp>
      <p:sp>
        <p:nvSpPr>
          <p:cNvPr id="3" name="Content Placeholder 2">
            <a:extLst>
              <a:ext uri="{FF2B5EF4-FFF2-40B4-BE49-F238E27FC236}">
                <a16:creationId xmlns:a16="http://schemas.microsoft.com/office/drawing/2014/main" id="{401A1268-F043-D225-4B4F-AD6FC456EAF9}"/>
              </a:ext>
            </a:extLst>
          </p:cNvPr>
          <p:cNvSpPr>
            <a:spLocks noGrp="1"/>
          </p:cNvSpPr>
          <p:nvPr>
            <p:ph idx="1"/>
          </p:nvPr>
        </p:nvSpPr>
        <p:spPr/>
        <p:txBody>
          <a:bodyPr/>
          <a:lstStyle/>
          <a:p>
            <a:pPr marL="0" indent="0">
              <a:buNone/>
            </a:pPr>
            <a:r>
              <a:rPr lang="en-US" i="1" dirty="0">
                <a:effectLst/>
                <a:ea typeface="Calibri" panose="020F0502020204030204" pitchFamily="34" charset="0"/>
                <a:cs typeface="Times New Roman" panose="02020603050405020304" pitchFamily="18" charset="0"/>
              </a:rPr>
              <a:t>Hierarchical clustering</a:t>
            </a:r>
            <a:r>
              <a:rPr lang="en-US" dirty="0">
                <a:effectLst/>
                <a:ea typeface="Calibri" panose="020F0502020204030204" pitchFamily="34" charset="0"/>
                <a:cs typeface="Times New Roman" panose="02020603050405020304" pitchFamily="18" charset="0"/>
              </a:rPr>
              <a:t>: Process of agglomerating observations into a series of nested groups based on a measure of similarity.</a:t>
            </a:r>
          </a:p>
          <a:p>
            <a:pPr marL="457200" lvl="1"/>
            <a:r>
              <a:rPr lang="en-US" dirty="0"/>
              <a:t>Starts with each observation in its own cluster and then iteratively combines the two clusters that are the most similar into a single cluster.</a:t>
            </a:r>
          </a:p>
          <a:p>
            <a:pPr marL="457200" lvl="1"/>
            <a:r>
              <a:rPr lang="en-US" dirty="0"/>
              <a:t>There are several ways obtain a cluster similarity measure:</a:t>
            </a:r>
          </a:p>
          <a:p>
            <a:pPr marL="914400" lvl="2"/>
            <a:r>
              <a:rPr lang="en-US" sz="2400" dirty="0"/>
              <a:t>Single linkage,</a:t>
            </a:r>
          </a:p>
          <a:p>
            <a:pPr marL="914400" lvl="2"/>
            <a:r>
              <a:rPr lang="en-US" sz="2400" dirty="0"/>
              <a:t>Complete linkage,</a:t>
            </a:r>
          </a:p>
          <a:p>
            <a:pPr marL="914400" lvl="2"/>
            <a:r>
              <a:rPr lang="en-US" sz="2400" dirty="0"/>
              <a:t>Group average linkage,</a:t>
            </a:r>
          </a:p>
          <a:p>
            <a:pPr marL="914400" lvl="2"/>
            <a:r>
              <a:rPr lang="en-US" sz="2400" dirty="0"/>
              <a:t>Median linkage, or</a:t>
            </a:r>
          </a:p>
          <a:p>
            <a:pPr marL="914400" lvl="2"/>
            <a:r>
              <a:rPr lang="en-US" sz="2400" dirty="0"/>
              <a:t>Centroid linkage.</a:t>
            </a:r>
            <a:endParaRPr lang="en-US" dirty="0"/>
          </a:p>
        </p:txBody>
      </p:sp>
    </p:spTree>
    <p:extLst>
      <p:ext uri="{BB962C8B-B14F-4D97-AF65-F5344CB8AC3E}">
        <p14:creationId xmlns:p14="http://schemas.microsoft.com/office/powerpoint/2010/main" val="144353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F601-657B-1E10-F5F0-02C1E04D6589}"/>
              </a:ext>
            </a:extLst>
          </p:cNvPr>
          <p:cNvSpPr>
            <a:spLocks noGrp="1"/>
          </p:cNvSpPr>
          <p:nvPr>
            <p:ph type="title"/>
          </p:nvPr>
        </p:nvSpPr>
        <p:spPr/>
        <p:txBody>
          <a:bodyPr/>
          <a:lstStyle/>
          <a:p>
            <a:pPr algn="ctr"/>
            <a:r>
              <a:rPr lang="en-US" dirty="0"/>
              <a:t>Hierarchical Clustering: Linkage</a:t>
            </a:r>
          </a:p>
        </p:txBody>
      </p:sp>
      <p:sp>
        <p:nvSpPr>
          <p:cNvPr id="3" name="Content Placeholder 2">
            <a:extLst>
              <a:ext uri="{FF2B5EF4-FFF2-40B4-BE49-F238E27FC236}">
                <a16:creationId xmlns:a16="http://schemas.microsoft.com/office/drawing/2014/main" id="{FD5CB6A0-6B36-C8B4-4086-DBCC6C4418C8}"/>
              </a:ext>
            </a:extLst>
          </p:cNvPr>
          <p:cNvSpPr>
            <a:spLocks noGrp="1"/>
          </p:cNvSpPr>
          <p:nvPr>
            <p:ph idx="1"/>
          </p:nvPr>
        </p:nvSpPr>
        <p:spPr/>
        <p:txBody>
          <a:bodyPr>
            <a:normAutofit fontScale="85000" lnSpcReduction="10000"/>
          </a:bodyPr>
          <a:lstStyle/>
          <a:p>
            <a:r>
              <a:rPr lang="en-US" i="1" dirty="0"/>
              <a:t>Single linkage</a:t>
            </a:r>
            <a:r>
              <a:rPr lang="en-US" dirty="0"/>
              <a:t>: Measure of calculating dissimilarity between clusters by considering only the two most similar observations between the two clusters.</a:t>
            </a:r>
          </a:p>
          <a:p>
            <a:r>
              <a:rPr lang="en-US" i="1" dirty="0"/>
              <a:t>Complete linkage</a:t>
            </a:r>
            <a:r>
              <a:rPr lang="en-US" dirty="0"/>
              <a:t>: Measure of calculating dissimilarity between clusters by considering only the two most dissimilar observations between the two clusters.</a:t>
            </a:r>
          </a:p>
          <a:p>
            <a:r>
              <a:rPr lang="en-US" i="1" dirty="0"/>
              <a:t>Group average linkage</a:t>
            </a:r>
            <a:r>
              <a:rPr lang="en-US" dirty="0"/>
              <a:t>: Measure of calculating dissimilarity between clusters by considering the distance between each pair of observations between two clusters.</a:t>
            </a:r>
            <a:endParaRPr lang="en-US" i="1" dirty="0"/>
          </a:p>
          <a:p>
            <a:r>
              <a:rPr lang="en-US" i="1" dirty="0"/>
              <a:t>Median linkage</a:t>
            </a:r>
            <a:r>
              <a:rPr lang="en-US" dirty="0"/>
              <a:t>: Method that computes the similarity between two clusters as the median of the similarities between each pair of observations in the two clusters.</a:t>
            </a:r>
          </a:p>
          <a:p>
            <a:r>
              <a:rPr lang="en-US" i="1" dirty="0"/>
              <a:t>Centroid linkage</a:t>
            </a:r>
            <a:r>
              <a:rPr lang="en-US" dirty="0"/>
              <a:t>: Method of calculating dissimilarity between clusters by considering the two centroids of the respective clusters.</a:t>
            </a:r>
          </a:p>
          <a:p>
            <a:endParaRPr lang="en-US" dirty="0"/>
          </a:p>
        </p:txBody>
      </p:sp>
    </p:spTree>
    <p:extLst>
      <p:ext uri="{BB962C8B-B14F-4D97-AF65-F5344CB8AC3E}">
        <p14:creationId xmlns:p14="http://schemas.microsoft.com/office/powerpoint/2010/main" val="201187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E8B3-F4C7-F7EF-2233-C254E9CE7620}"/>
              </a:ext>
            </a:extLst>
          </p:cNvPr>
          <p:cNvSpPr>
            <a:spLocks noGrp="1"/>
          </p:cNvSpPr>
          <p:nvPr>
            <p:ph type="title"/>
          </p:nvPr>
        </p:nvSpPr>
        <p:spPr/>
        <p:txBody>
          <a:bodyPr/>
          <a:lstStyle/>
          <a:p>
            <a:pPr algn="ctr"/>
            <a:r>
              <a:rPr lang="en-US" dirty="0"/>
              <a:t>Unsupervised Learning</a:t>
            </a:r>
          </a:p>
        </p:txBody>
      </p:sp>
      <p:sp>
        <p:nvSpPr>
          <p:cNvPr id="3" name="Content Placeholder 2">
            <a:extLst>
              <a:ext uri="{FF2B5EF4-FFF2-40B4-BE49-F238E27FC236}">
                <a16:creationId xmlns:a16="http://schemas.microsoft.com/office/drawing/2014/main" id="{A0AD5EB3-FB02-7E6E-3B32-C5BE948FA323}"/>
              </a:ext>
            </a:extLst>
          </p:cNvPr>
          <p:cNvSpPr>
            <a:spLocks noGrp="1"/>
          </p:cNvSpPr>
          <p:nvPr>
            <p:ph idx="1"/>
          </p:nvPr>
        </p:nvSpPr>
        <p:spPr/>
        <p:txBody>
          <a:bodyPr/>
          <a:lstStyle/>
          <a:p>
            <a:pPr marL="0" indent="0">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Observation</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record</a:t>
            </a:r>
            <a:r>
              <a:rPr lang="en-US" sz="2800" dirty="0">
                <a:effectLst/>
                <a:latin typeface="Calibri" panose="020F0502020204030204" pitchFamily="34" charset="0"/>
                <a:ea typeface="Calibri" panose="020F0502020204030204" pitchFamily="34" charset="0"/>
                <a:cs typeface="Times New Roman" panose="02020603050405020304" pitchFamily="18" charset="0"/>
              </a:rPr>
              <a:t>): A set of observed values of variables associated with a single entity, often displayed as a row in a spreadsheet or database.</a:t>
            </a:r>
          </a:p>
          <a:p>
            <a:pPr marL="0" indent="0">
              <a:buNone/>
            </a:pPr>
            <a:r>
              <a:rPr lang="en-US" i="1" dirty="0"/>
              <a:t>Unsupervised learning</a:t>
            </a:r>
            <a:r>
              <a:rPr lang="en-US" dirty="0"/>
              <a:t>: A descriptive data-mining technique used to identify relationships between observations.</a:t>
            </a:r>
          </a:p>
          <a:p>
            <a:pPr lvl="1"/>
            <a:r>
              <a:rPr lang="en-US" sz="2800" dirty="0"/>
              <a:t>Thought of as high-dimensional descriptive analytics.</a:t>
            </a:r>
          </a:p>
          <a:p>
            <a:pPr lvl="1"/>
            <a:r>
              <a:rPr lang="en-US" sz="2800" dirty="0"/>
              <a:t>There is no outcome variable to predict; instead, qualitative assessments are used to assess and compare the results.</a:t>
            </a:r>
          </a:p>
        </p:txBody>
      </p:sp>
    </p:spTree>
    <p:extLst>
      <p:ext uri="{BB962C8B-B14F-4D97-AF65-F5344CB8AC3E}">
        <p14:creationId xmlns:p14="http://schemas.microsoft.com/office/powerpoint/2010/main" val="3259586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88C4-15E2-7D3A-E428-95E21D15C43A}"/>
              </a:ext>
            </a:extLst>
          </p:cNvPr>
          <p:cNvSpPr>
            <a:spLocks noGrp="1"/>
          </p:cNvSpPr>
          <p:nvPr>
            <p:ph type="title"/>
          </p:nvPr>
        </p:nvSpPr>
        <p:spPr>
          <a:xfrm>
            <a:off x="838200" y="356499"/>
            <a:ext cx="10515600" cy="1325563"/>
          </a:xfrm>
        </p:spPr>
        <p:txBody>
          <a:bodyPr/>
          <a:lstStyle/>
          <a:p>
            <a:pPr algn="ctr"/>
            <a:r>
              <a:rPr lang="en-US" dirty="0"/>
              <a:t>Hierarchical Clustering : Linkage</a:t>
            </a:r>
          </a:p>
        </p:txBody>
      </p:sp>
      <p:pic>
        <p:nvPicPr>
          <p:cNvPr id="4" name="Picture Placeholder 7" descr="Four pairs of clusters with one pair containing 1, 2, and 3 and the other pair containing 4, 5, and 6. Single linkage, d sub 3, 4: The single linkage links 3 in the first cluster and 4 in the second cluster. Complete linkage, d sub 1, 6: The complete linkage links 1 in the first cluster and 6 in the second cluster. Group average linkage, d sub 1, 4 + d sub 1, 5 + d sub 1, 6 + d sub 2, 4 + d sub 2, 5 + d sub 2, 6 + d sub 3, 4 + d sub 3, 5 + d sub 3, 6 over 9: The group average linkage links all the observations in the first and second cluster with each other. Centroid linkage, d sub c 1, c 2: This linkage links c sub 1 which is at the center of the first cluster and c sub 2 which is at the center of the second cluster.&#10;&#10;">
            <a:extLst>
              <a:ext uri="{FF2B5EF4-FFF2-40B4-BE49-F238E27FC236}">
                <a16:creationId xmlns:a16="http://schemas.microsoft.com/office/drawing/2014/main" id="{1C1717C4-98E3-3392-1151-6BA4E375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80" t="7934" r="10628" b="4372"/>
          <a:stretch/>
        </p:blipFill>
        <p:spPr>
          <a:xfrm>
            <a:off x="3666762" y="1994325"/>
            <a:ext cx="4800600" cy="4284256"/>
          </a:xfrm>
          <a:prstGeom prst="rect">
            <a:avLst/>
          </a:prstGeom>
        </p:spPr>
      </p:pic>
    </p:spTree>
    <p:extLst>
      <p:ext uri="{BB962C8B-B14F-4D97-AF65-F5344CB8AC3E}">
        <p14:creationId xmlns:p14="http://schemas.microsoft.com/office/powerpoint/2010/main" val="37721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D8EF-5AA7-4953-FBFF-16F6F2CE0D62}"/>
              </a:ext>
            </a:extLst>
          </p:cNvPr>
          <p:cNvSpPr>
            <a:spLocks noGrp="1"/>
          </p:cNvSpPr>
          <p:nvPr>
            <p:ph type="title"/>
          </p:nvPr>
        </p:nvSpPr>
        <p:spPr/>
        <p:txBody>
          <a:bodyPr/>
          <a:lstStyle/>
          <a:p>
            <a:pPr algn="ctr"/>
            <a:r>
              <a:rPr lang="en-US" dirty="0"/>
              <a:t>Hierarchical Clustering: Methods</a:t>
            </a:r>
          </a:p>
        </p:txBody>
      </p:sp>
      <p:sp>
        <p:nvSpPr>
          <p:cNvPr id="3" name="Content Placeholder 2">
            <a:extLst>
              <a:ext uri="{FF2B5EF4-FFF2-40B4-BE49-F238E27FC236}">
                <a16:creationId xmlns:a16="http://schemas.microsoft.com/office/drawing/2014/main" id="{D9025AB8-CECB-6C08-4747-28D351ABDF6F}"/>
              </a:ext>
            </a:extLst>
          </p:cNvPr>
          <p:cNvSpPr>
            <a:spLocks noGrp="1"/>
          </p:cNvSpPr>
          <p:nvPr>
            <p:ph idx="1"/>
          </p:nvPr>
        </p:nvSpPr>
        <p:spPr/>
        <p:txBody>
          <a:bodyPr/>
          <a:lstStyle/>
          <a:p>
            <a:r>
              <a:rPr lang="en-US" i="1" dirty="0"/>
              <a:t>Ward’s method</a:t>
            </a:r>
            <a:r>
              <a:rPr lang="en-US" dirty="0"/>
              <a:t>: Procedure that partitions observations in a manner to obtain clusters with the least amount of information loss due to the aggregation.</a:t>
            </a:r>
          </a:p>
          <a:p>
            <a:r>
              <a:rPr lang="en-US" i="1" dirty="0" err="1"/>
              <a:t>McQuitty’s</a:t>
            </a:r>
            <a:r>
              <a:rPr lang="en-US" i="1" dirty="0"/>
              <a:t> method</a:t>
            </a:r>
            <a:r>
              <a:rPr lang="en-US" dirty="0"/>
              <a:t>: Measure that computes the dissimilarity introduced by merging clusters A and B by, for each other cluster C, averaging the distance between A and C and the distance between B and C and summing these average distances.</a:t>
            </a:r>
          </a:p>
          <a:p>
            <a:r>
              <a:rPr lang="en-US" i="1" dirty="0"/>
              <a:t>Dendrogram</a:t>
            </a:r>
            <a:r>
              <a:rPr lang="en-US" dirty="0"/>
              <a:t>: A tree diagram used to illustrate the sequence of nested clusters produced by hierarchical clustering.</a:t>
            </a:r>
          </a:p>
        </p:txBody>
      </p:sp>
    </p:spTree>
    <p:extLst>
      <p:ext uri="{BB962C8B-B14F-4D97-AF65-F5344CB8AC3E}">
        <p14:creationId xmlns:p14="http://schemas.microsoft.com/office/powerpoint/2010/main" val="319398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99C7-87EC-9AFD-DF38-CFE1D67C567D}"/>
              </a:ext>
            </a:extLst>
          </p:cNvPr>
          <p:cNvSpPr>
            <a:spLocks noGrp="1"/>
          </p:cNvSpPr>
          <p:nvPr>
            <p:ph type="title"/>
          </p:nvPr>
        </p:nvSpPr>
        <p:spPr>
          <a:xfrm>
            <a:off x="0" y="365125"/>
            <a:ext cx="12192000" cy="1325563"/>
          </a:xfrm>
        </p:spPr>
        <p:txBody>
          <a:bodyPr/>
          <a:lstStyle/>
          <a:p>
            <a:r>
              <a:rPr lang="en-US" dirty="0"/>
              <a:t>Hierarchical Clustering versus k-Means Clustering</a:t>
            </a:r>
          </a:p>
        </p:txBody>
      </p:sp>
      <p:graphicFrame>
        <p:nvGraphicFramePr>
          <p:cNvPr id="3" name="Table Placeholder 6">
            <a:extLst>
              <a:ext uri="{FF2B5EF4-FFF2-40B4-BE49-F238E27FC236}">
                <a16:creationId xmlns:a16="http://schemas.microsoft.com/office/drawing/2014/main" id="{73BAA238-5034-F820-648C-E6034386D4EC}"/>
              </a:ext>
            </a:extLst>
          </p:cNvPr>
          <p:cNvGraphicFramePr>
            <a:graphicFrameLocks/>
          </p:cNvGraphicFramePr>
          <p:nvPr>
            <p:extLst>
              <p:ext uri="{D42A27DB-BD31-4B8C-83A1-F6EECF244321}">
                <p14:modId xmlns:p14="http://schemas.microsoft.com/office/powerpoint/2010/main" val="1973303200"/>
              </p:ext>
            </p:extLst>
          </p:nvPr>
        </p:nvGraphicFramePr>
        <p:xfrm>
          <a:off x="838199" y="1595997"/>
          <a:ext cx="10515600" cy="46634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363686183"/>
                    </a:ext>
                  </a:extLst>
                </a:gridCol>
                <a:gridCol w="5257800">
                  <a:extLst>
                    <a:ext uri="{9D8B030D-6E8A-4147-A177-3AD203B41FA5}">
                      <a16:colId xmlns:a16="http://schemas.microsoft.com/office/drawing/2014/main" val="120871670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Calibri" panose="020F0502020204030204" pitchFamily="34" charset="0"/>
                        </a:rPr>
                        <a:t>Hierarchical Clustering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Calibri" panose="020F0502020204030204" pitchFamily="34" charset="0"/>
                          <a:ea typeface="+mn-ea"/>
                          <a:cs typeface="+mn-cs"/>
                        </a:rPr>
                        <a:t>k-Means Clustering</a:t>
                      </a:r>
                    </a:p>
                  </a:txBody>
                  <a:tcPr/>
                </a:tc>
                <a:extLst>
                  <a:ext uri="{0D108BD9-81ED-4DB2-BD59-A6C34878D82A}">
                    <a16:rowId xmlns:a16="http://schemas.microsoft.com/office/drawing/2014/main" val="30136694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dk1"/>
                          </a:solidFill>
                          <a:latin typeface="Calibri" panose="020F0502020204030204" pitchFamily="34" charset="0"/>
                          <a:ea typeface="+mn-ea"/>
                          <a:cs typeface="+mn-cs"/>
                        </a:rPr>
                        <a:t>Suitable when we have a small data set (e.g., fewer than 500 observations) and want to easily examine solutions with increasing numbers of clusters.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dk1"/>
                          </a:solidFill>
                          <a:latin typeface="Calibri" panose="020F0502020204030204" pitchFamily="34" charset="0"/>
                          <a:ea typeface="+mn-ea"/>
                          <a:cs typeface="+mn-cs"/>
                        </a:rPr>
                        <a:t>Suitable when you know how many clusters you want and you have a larger data set (e.g., more than 500 observations).</a:t>
                      </a:r>
                    </a:p>
                  </a:txBody>
                  <a:tcPr/>
                </a:tc>
                <a:extLst>
                  <a:ext uri="{0D108BD9-81ED-4DB2-BD59-A6C34878D82A}">
                    <a16:rowId xmlns:a16="http://schemas.microsoft.com/office/drawing/2014/main" val="215927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chemeClr val="dk1"/>
                          </a:solidFill>
                          <a:latin typeface="Calibri" panose="020F0502020204030204" pitchFamily="34" charset="0"/>
                          <a:ea typeface="+mn-ea"/>
                          <a:cs typeface="+mn-cs"/>
                        </a:rPr>
                        <a:t>Convenient method if you want to observe how clusters are nested.</a:t>
                      </a:r>
                    </a:p>
                  </a:txBody>
                  <a:tcPr/>
                </a:tc>
                <a:tc>
                  <a:txBody>
                    <a:bodyPr/>
                    <a:lstStyle/>
                    <a:p>
                      <a:r>
                        <a:rPr lang="en-US" sz="2600" dirty="0">
                          <a:latin typeface="Calibri" panose="020F0502020204030204" pitchFamily="34" charset="0"/>
                        </a:rPr>
                        <a:t>Partitions the observations, which is appropriate if trying to summarize the data with </a:t>
                      </a:r>
                      <a:r>
                        <a:rPr lang="en-US" sz="2600" i="0" dirty="0">
                          <a:latin typeface="Calibri" panose="020F0502020204030204" pitchFamily="34" charset="0"/>
                        </a:rPr>
                        <a:t>k</a:t>
                      </a:r>
                      <a:r>
                        <a:rPr lang="en-US" sz="2600" dirty="0">
                          <a:latin typeface="Calibri" panose="020F0502020204030204" pitchFamily="34" charset="0"/>
                        </a:rPr>
                        <a:t> “average” observations that describe the data with the minimum amount of error.</a:t>
                      </a:r>
                    </a:p>
                  </a:txBody>
                  <a:tcPr/>
                </a:tc>
                <a:extLst>
                  <a:ext uri="{0D108BD9-81ED-4DB2-BD59-A6C34878D82A}">
                    <a16:rowId xmlns:a16="http://schemas.microsoft.com/office/drawing/2014/main" val="2953351249"/>
                  </a:ext>
                </a:extLst>
              </a:tr>
            </a:tbl>
          </a:graphicData>
        </a:graphic>
      </p:graphicFrame>
    </p:spTree>
    <p:extLst>
      <p:ext uri="{BB962C8B-B14F-4D97-AF65-F5344CB8AC3E}">
        <p14:creationId xmlns:p14="http://schemas.microsoft.com/office/powerpoint/2010/main" val="1495339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Association Rules</a:t>
            </a:r>
          </a:p>
        </p:txBody>
      </p:sp>
      <p:sp>
        <p:nvSpPr>
          <p:cNvPr id="3" name="Content Placeholder 2"/>
          <p:cNvSpPr>
            <a:spLocks noGrp="1"/>
          </p:cNvSpPr>
          <p:nvPr>
            <p:ph idx="1"/>
          </p:nvPr>
        </p:nvSpPr>
        <p:spPr/>
        <p:txBody>
          <a:bodyPr>
            <a:normAutofit/>
          </a:bodyPr>
          <a:lstStyle/>
          <a:p>
            <a:pPr marL="0" indent="0">
              <a:buNone/>
            </a:pPr>
            <a:r>
              <a:rPr lang="en-US" i="1" dirty="0"/>
              <a:t>Association rule</a:t>
            </a:r>
            <a:r>
              <a:rPr lang="en-US" dirty="0"/>
              <a:t>: An if–then statement describing the relationship between item sets.</a:t>
            </a:r>
          </a:p>
          <a:p>
            <a:pPr lvl="1"/>
            <a:r>
              <a:rPr lang="en-US" i="1" dirty="0"/>
              <a:t>Antecedent</a:t>
            </a:r>
            <a:r>
              <a:rPr lang="en-US" dirty="0"/>
              <a:t>: The item set corresponding to the if portion of an if–then association rule.</a:t>
            </a:r>
          </a:p>
          <a:p>
            <a:pPr lvl="1"/>
            <a:r>
              <a:rPr lang="en-US" i="1" dirty="0"/>
              <a:t>Consequent</a:t>
            </a:r>
            <a:r>
              <a:rPr lang="en-US" dirty="0"/>
              <a:t>: The item set corresponding to the then portion of an if–then association rule.</a:t>
            </a:r>
          </a:p>
          <a:p>
            <a:pPr marL="0" indent="0">
              <a:buNone/>
            </a:pPr>
            <a:r>
              <a:rPr lang="en-US" i="1" dirty="0"/>
              <a:t>Support</a:t>
            </a:r>
            <a:r>
              <a:rPr lang="en-US" dirty="0"/>
              <a:t>: The percentage of transactions in which a collection of items occurs together in a transaction data set.</a:t>
            </a:r>
          </a:p>
        </p:txBody>
      </p:sp>
    </p:spTree>
    <p:extLst>
      <p:ext uri="{BB962C8B-B14F-4D97-AF65-F5344CB8AC3E}">
        <p14:creationId xmlns:p14="http://schemas.microsoft.com/office/powerpoint/2010/main" val="400520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7F18-06AD-2083-6C83-C3E9EE277B4A}"/>
              </a:ext>
            </a:extLst>
          </p:cNvPr>
          <p:cNvSpPr>
            <a:spLocks noGrp="1"/>
          </p:cNvSpPr>
          <p:nvPr>
            <p:ph type="title"/>
          </p:nvPr>
        </p:nvSpPr>
        <p:spPr/>
        <p:txBody>
          <a:bodyPr/>
          <a:lstStyle/>
          <a:p>
            <a:pPr algn="ctr"/>
            <a:r>
              <a:rPr lang="en-US" dirty="0"/>
              <a:t>Association Rules: Confidence and Lift Ratio</a:t>
            </a:r>
          </a:p>
        </p:txBody>
      </p:sp>
      <p:sp>
        <p:nvSpPr>
          <p:cNvPr id="3" name="Content Placeholder 2">
            <a:extLst>
              <a:ext uri="{FF2B5EF4-FFF2-40B4-BE49-F238E27FC236}">
                <a16:creationId xmlns:a16="http://schemas.microsoft.com/office/drawing/2014/main" id="{FCD5244B-EFB9-02EE-395A-44573A7113CF}"/>
              </a:ext>
            </a:extLst>
          </p:cNvPr>
          <p:cNvSpPr>
            <a:spLocks noGrp="1"/>
          </p:cNvSpPr>
          <p:nvPr>
            <p:ph idx="1"/>
          </p:nvPr>
        </p:nvSpPr>
        <p:spPr/>
        <p:txBody>
          <a:bodyPr/>
          <a:lstStyle/>
          <a:p>
            <a:r>
              <a:rPr lang="en-US" sz="2400" i="1" dirty="0"/>
              <a:t>Confidence</a:t>
            </a:r>
            <a:r>
              <a:rPr lang="en-US" sz="2400" dirty="0"/>
              <a:t>: The conditional probability that the consequent of an association rule occurs given the antecedent occurs.</a:t>
            </a:r>
          </a:p>
          <a:p>
            <a:endParaRPr lang="en-US" i="1" dirty="0"/>
          </a:p>
          <a:p>
            <a:endParaRPr lang="en-US" i="1" dirty="0"/>
          </a:p>
          <a:p>
            <a:r>
              <a:rPr lang="en-US" sz="2400" i="1" dirty="0"/>
              <a:t>Lift ratio</a:t>
            </a:r>
            <a:r>
              <a:rPr lang="en-US" sz="2400" dirty="0"/>
              <a:t>: The ratio of the performance of a data mining model measured against the performance of a random choice. In the context of association rules, the lift ratio is the ratio of the probability of the consequent occurring in a transaction that satisfies the antecedent versus the probability that the consequent occurs in a randomly selected transaction.</a:t>
            </a:r>
          </a:p>
        </p:txBody>
      </p:sp>
      <p:pic>
        <p:nvPicPr>
          <p:cNvPr id="4" name="Picture Placeholder 15" descr="Confidence = support of, antecedent and consequent over, support of antecedent.">
            <a:extLst>
              <a:ext uri="{FF2B5EF4-FFF2-40B4-BE49-F238E27FC236}">
                <a16:creationId xmlns:a16="http://schemas.microsoft.com/office/drawing/2014/main" id="{7D6DC59D-DCF5-3AB1-7E15-9C950FD7D052}"/>
              </a:ext>
            </a:extLst>
          </p:cNvPr>
          <p:cNvPicPr>
            <a:picLocks noChangeAspect="1"/>
          </p:cNvPicPr>
          <p:nvPr/>
        </p:nvPicPr>
        <p:blipFill rotWithShape="1">
          <a:blip r:embed="rId2"/>
          <a:stretch/>
        </p:blipFill>
        <p:spPr>
          <a:xfrm>
            <a:off x="2422846" y="2518462"/>
            <a:ext cx="7336973" cy="1115136"/>
          </a:xfrm>
          <a:prstGeom prst="rect">
            <a:avLst/>
          </a:prstGeom>
        </p:spPr>
      </p:pic>
      <p:pic>
        <p:nvPicPr>
          <p:cNvPr id="5" name="Picture Placeholder 14" descr="Lift ratio = confidence over, support of consequent over total number of transactions.">
            <a:extLst>
              <a:ext uri="{FF2B5EF4-FFF2-40B4-BE49-F238E27FC236}">
                <a16:creationId xmlns:a16="http://schemas.microsoft.com/office/drawing/2014/main" id="{F3EA6B2A-56AE-65C1-EF2B-6E12AE1FAAA1}"/>
              </a:ext>
            </a:extLst>
          </p:cNvPr>
          <p:cNvPicPr>
            <a:picLocks noChangeAspect="1"/>
          </p:cNvPicPr>
          <p:nvPr/>
        </p:nvPicPr>
        <p:blipFill rotWithShape="1">
          <a:blip r:embed="rId3"/>
          <a:stretch/>
        </p:blipFill>
        <p:spPr>
          <a:xfrm>
            <a:off x="2422846" y="5334196"/>
            <a:ext cx="7336973" cy="1063027"/>
          </a:xfrm>
          <a:prstGeom prst="rect">
            <a:avLst/>
          </a:prstGeom>
        </p:spPr>
      </p:pic>
    </p:spTree>
    <p:extLst>
      <p:ext uri="{BB962C8B-B14F-4D97-AF65-F5344CB8AC3E}">
        <p14:creationId xmlns:p14="http://schemas.microsoft.com/office/powerpoint/2010/main" val="173660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Association Rules: 1 Antecedent 1 Consequent</a:t>
            </a:r>
          </a:p>
        </p:txBody>
      </p:sp>
      <p:graphicFrame>
        <p:nvGraphicFramePr>
          <p:cNvPr id="3" name="Object 2"/>
          <p:cNvGraphicFramePr>
            <a:graphicFrameLocks noChangeAspect="1"/>
          </p:cNvGraphicFramePr>
          <p:nvPr>
            <p:extLst>
              <p:ext uri="{D42A27DB-BD31-4B8C-83A1-F6EECF244321}">
                <p14:modId xmlns:p14="http://schemas.microsoft.com/office/powerpoint/2010/main" val="3579595673"/>
              </p:ext>
            </p:extLst>
          </p:nvPr>
        </p:nvGraphicFramePr>
        <p:xfrm>
          <a:off x="1942848" y="1979071"/>
          <a:ext cx="8308859" cy="4717632"/>
        </p:xfrm>
        <a:graphic>
          <a:graphicData uri="http://schemas.openxmlformats.org/presentationml/2006/ole">
            <mc:AlternateContent xmlns:mc="http://schemas.openxmlformats.org/markup-compatibility/2006">
              <mc:Choice xmlns:v="urn:schemas-microsoft-com:vml" Requires="v">
                <p:oleObj name="Worksheet" r:id="rId2" imgW="6391430" imgH="3628948" progId="Excel.Sheet.12">
                  <p:embed/>
                </p:oleObj>
              </mc:Choice>
              <mc:Fallback>
                <p:oleObj name="Worksheet" r:id="rId2" imgW="6391430" imgH="3628948" progId="Excel.Sheet.12">
                  <p:embed/>
                  <p:pic>
                    <p:nvPicPr>
                      <p:cNvPr id="0" name=""/>
                      <p:cNvPicPr/>
                      <p:nvPr/>
                    </p:nvPicPr>
                    <p:blipFill>
                      <a:blip r:embed="rId3"/>
                      <a:stretch>
                        <a:fillRect/>
                      </a:stretch>
                    </p:blipFill>
                    <p:spPr>
                      <a:xfrm>
                        <a:off x="1942848" y="1979071"/>
                        <a:ext cx="8308859" cy="471763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574B1FFA-85B3-3F84-26DB-BF62341201DE}"/>
              </a:ext>
            </a:extLst>
          </p:cNvPr>
          <p:cNvSpPr txBox="1"/>
          <p:nvPr/>
        </p:nvSpPr>
        <p:spPr>
          <a:xfrm>
            <a:off x="0" y="1506022"/>
            <a:ext cx="12192000" cy="523220"/>
          </a:xfrm>
          <a:prstGeom prst="rect">
            <a:avLst/>
          </a:prstGeom>
          <a:noFill/>
        </p:spPr>
        <p:txBody>
          <a:bodyPr wrap="square" rtlCol="0">
            <a:spAutoFit/>
          </a:bodyPr>
          <a:lstStyle/>
          <a:p>
            <a:pPr algn="ctr"/>
            <a:r>
              <a:rPr lang="en-US" sz="2800" dirty="0"/>
              <a:t>Supports, Confidences, and Lift Ratios for Titanic Passenger Data</a:t>
            </a:r>
          </a:p>
        </p:txBody>
      </p:sp>
    </p:spTree>
    <p:extLst>
      <p:ext uri="{BB962C8B-B14F-4D97-AF65-F5344CB8AC3E}">
        <p14:creationId xmlns:p14="http://schemas.microsoft.com/office/powerpoint/2010/main" val="361579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Association Rules: 2 Antecedents 1 Consequent</a:t>
            </a:r>
          </a:p>
        </p:txBody>
      </p:sp>
      <p:graphicFrame>
        <p:nvGraphicFramePr>
          <p:cNvPr id="4" name="Object 3"/>
          <p:cNvGraphicFramePr>
            <a:graphicFrameLocks noChangeAspect="1"/>
          </p:cNvGraphicFramePr>
          <p:nvPr>
            <p:extLst>
              <p:ext uri="{D42A27DB-BD31-4B8C-83A1-F6EECF244321}">
                <p14:modId xmlns:p14="http://schemas.microsoft.com/office/powerpoint/2010/main" val="4028827748"/>
              </p:ext>
            </p:extLst>
          </p:nvPr>
        </p:nvGraphicFramePr>
        <p:xfrm>
          <a:off x="31288" y="2038615"/>
          <a:ext cx="12134868" cy="3974883"/>
        </p:xfrm>
        <a:graphic>
          <a:graphicData uri="http://schemas.openxmlformats.org/presentationml/2006/ole">
            <mc:AlternateContent xmlns:mc="http://schemas.openxmlformats.org/markup-compatibility/2006">
              <mc:Choice xmlns:v="urn:schemas-microsoft-com:vml" Requires="v">
                <p:oleObj name="Worksheet" r:id="rId2" imgW="9334525" imgH="3057627" progId="Excel.Sheet.12">
                  <p:embed/>
                </p:oleObj>
              </mc:Choice>
              <mc:Fallback>
                <p:oleObj name="Worksheet" r:id="rId2" imgW="9334525" imgH="3057627" progId="Excel.Sheet.12">
                  <p:embed/>
                  <p:pic>
                    <p:nvPicPr>
                      <p:cNvPr id="0" name=""/>
                      <p:cNvPicPr/>
                      <p:nvPr/>
                    </p:nvPicPr>
                    <p:blipFill>
                      <a:blip r:embed="rId3"/>
                      <a:stretch>
                        <a:fillRect/>
                      </a:stretch>
                    </p:blipFill>
                    <p:spPr>
                      <a:xfrm>
                        <a:off x="31288" y="2038615"/>
                        <a:ext cx="12134868" cy="397488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650DDD4B-66A5-092F-D780-0320BE3CEC1C}"/>
              </a:ext>
            </a:extLst>
          </p:cNvPr>
          <p:cNvSpPr txBox="1"/>
          <p:nvPr/>
        </p:nvSpPr>
        <p:spPr>
          <a:xfrm>
            <a:off x="0" y="1506022"/>
            <a:ext cx="12192000" cy="523220"/>
          </a:xfrm>
          <a:prstGeom prst="rect">
            <a:avLst/>
          </a:prstGeom>
          <a:noFill/>
        </p:spPr>
        <p:txBody>
          <a:bodyPr wrap="square" rtlCol="0">
            <a:spAutoFit/>
          </a:bodyPr>
          <a:lstStyle/>
          <a:p>
            <a:pPr algn="ctr"/>
            <a:r>
              <a:rPr lang="en-US" sz="2800" dirty="0"/>
              <a:t>Antecedents Supports for Titanic Passenger Data</a:t>
            </a:r>
          </a:p>
        </p:txBody>
      </p:sp>
    </p:spTree>
    <p:extLst>
      <p:ext uri="{BB962C8B-B14F-4D97-AF65-F5344CB8AC3E}">
        <p14:creationId xmlns:p14="http://schemas.microsoft.com/office/powerpoint/2010/main" val="2082129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Association Rules: 2 Antecedents 1 Consequent</a:t>
            </a:r>
          </a:p>
        </p:txBody>
      </p:sp>
      <p:graphicFrame>
        <p:nvGraphicFramePr>
          <p:cNvPr id="3" name="Object 2"/>
          <p:cNvGraphicFramePr>
            <a:graphicFrameLocks noChangeAspect="1"/>
          </p:cNvGraphicFramePr>
          <p:nvPr>
            <p:extLst>
              <p:ext uri="{D42A27DB-BD31-4B8C-83A1-F6EECF244321}">
                <p14:modId xmlns:p14="http://schemas.microsoft.com/office/powerpoint/2010/main" val="1936422574"/>
              </p:ext>
            </p:extLst>
          </p:nvPr>
        </p:nvGraphicFramePr>
        <p:xfrm>
          <a:off x="31277" y="2038615"/>
          <a:ext cx="12134868" cy="3974883"/>
        </p:xfrm>
        <a:graphic>
          <a:graphicData uri="http://schemas.openxmlformats.org/presentationml/2006/ole">
            <mc:AlternateContent xmlns:mc="http://schemas.openxmlformats.org/markup-compatibility/2006">
              <mc:Choice xmlns:v="urn:schemas-microsoft-com:vml" Requires="v">
                <p:oleObj name="Worksheet" r:id="rId2" imgW="9334525" imgH="3057627" progId="Excel.Sheet.12">
                  <p:embed/>
                </p:oleObj>
              </mc:Choice>
              <mc:Fallback>
                <p:oleObj name="Worksheet" r:id="rId2" imgW="9334525" imgH="3057627" progId="Excel.Sheet.12">
                  <p:embed/>
                  <p:pic>
                    <p:nvPicPr>
                      <p:cNvPr id="0" name=""/>
                      <p:cNvPicPr/>
                      <p:nvPr/>
                    </p:nvPicPr>
                    <p:blipFill>
                      <a:blip r:embed="rId3"/>
                      <a:stretch>
                        <a:fillRect/>
                      </a:stretch>
                    </p:blipFill>
                    <p:spPr>
                      <a:xfrm>
                        <a:off x="31277" y="2038615"/>
                        <a:ext cx="12134868" cy="397488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080650DD-199A-2BC5-8751-8A054B9D0B0B}"/>
              </a:ext>
            </a:extLst>
          </p:cNvPr>
          <p:cNvSpPr txBox="1"/>
          <p:nvPr/>
        </p:nvSpPr>
        <p:spPr>
          <a:xfrm>
            <a:off x="0" y="1506022"/>
            <a:ext cx="12192000" cy="523220"/>
          </a:xfrm>
          <a:prstGeom prst="rect">
            <a:avLst/>
          </a:prstGeom>
          <a:noFill/>
        </p:spPr>
        <p:txBody>
          <a:bodyPr wrap="square" rtlCol="0">
            <a:spAutoFit/>
          </a:bodyPr>
          <a:lstStyle/>
          <a:p>
            <a:pPr algn="ctr"/>
            <a:r>
              <a:rPr lang="en-US" sz="2800" dirty="0"/>
              <a:t>Antecedents and Consequent Supports for Titanic Passenger Data</a:t>
            </a:r>
          </a:p>
        </p:txBody>
      </p:sp>
    </p:spTree>
    <p:extLst>
      <p:ext uri="{BB962C8B-B14F-4D97-AF65-F5344CB8AC3E}">
        <p14:creationId xmlns:p14="http://schemas.microsoft.com/office/powerpoint/2010/main" val="2971471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87287323"/>
              </p:ext>
            </p:extLst>
          </p:nvPr>
        </p:nvGraphicFramePr>
        <p:xfrm>
          <a:off x="22665" y="2133864"/>
          <a:ext cx="12134868" cy="3727300"/>
        </p:xfrm>
        <a:graphic>
          <a:graphicData uri="http://schemas.openxmlformats.org/presentationml/2006/ole">
            <mc:AlternateContent xmlns:mc="http://schemas.openxmlformats.org/markup-compatibility/2006">
              <mc:Choice xmlns:v="urn:schemas-microsoft-com:vml" Requires="v">
                <p:oleObj name="Worksheet" r:id="rId2" imgW="9334525" imgH="2866889" progId="Excel.Sheet.12">
                  <p:embed/>
                </p:oleObj>
              </mc:Choice>
              <mc:Fallback>
                <p:oleObj name="Worksheet" r:id="rId2" imgW="9334525" imgH="2866889" progId="Excel.Sheet.12">
                  <p:embed/>
                  <p:pic>
                    <p:nvPicPr>
                      <p:cNvPr id="0" name=""/>
                      <p:cNvPicPr/>
                      <p:nvPr/>
                    </p:nvPicPr>
                    <p:blipFill>
                      <a:blip r:embed="rId3"/>
                      <a:stretch>
                        <a:fillRect/>
                      </a:stretch>
                    </p:blipFill>
                    <p:spPr>
                      <a:xfrm>
                        <a:off x="22665" y="2133864"/>
                        <a:ext cx="12134868" cy="3727300"/>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36B169C-A7BE-8A0F-E1F6-2D1CC4EB1FF3}"/>
              </a:ext>
            </a:extLst>
          </p:cNvPr>
          <p:cNvSpPr>
            <a:spLocks noGrp="1"/>
          </p:cNvSpPr>
          <p:nvPr>
            <p:ph type="title"/>
          </p:nvPr>
        </p:nvSpPr>
        <p:spPr>
          <a:xfrm>
            <a:off x="0" y="365125"/>
            <a:ext cx="12192000" cy="1325563"/>
          </a:xfrm>
        </p:spPr>
        <p:txBody>
          <a:bodyPr/>
          <a:lstStyle/>
          <a:p>
            <a:pPr algn="ctr"/>
            <a:r>
              <a:rPr lang="en-US" dirty="0"/>
              <a:t>Association Rules: 2 Antecedents 1 Consequent</a:t>
            </a:r>
          </a:p>
        </p:txBody>
      </p:sp>
      <p:sp>
        <p:nvSpPr>
          <p:cNvPr id="2" name="TextBox 1">
            <a:extLst>
              <a:ext uri="{FF2B5EF4-FFF2-40B4-BE49-F238E27FC236}">
                <a16:creationId xmlns:a16="http://schemas.microsoft.com/office/drawing/2014/main" id="{BAC11BA8-FF9D-BB17-105E-FB0755A38AE2}"/>
              </a:ext>
            </a:extLst>
          </p:cNvPr>
          <p:cNvSpPr txBox="1"/>
          <p:nvPr/>
        </p:nvSpPr>
        <p:spPr>
          <a:xfrm>
            <a:off x="0" y="1506022"/>
            <a:ext cx="12192000" cy="523220"/>
          </a:xfrm>
          <a:prstGeom prst="rect">
            <a:avLst/>
          </a:prstGeom>
          <a:noFill/>
        </p:spPr>
        <p:txBody>
          <a:bodyPr wrap="square" rtlCol="0">
            <a:spAutoFit/>
          </a:bodyPr>
          <a:lstStyle/>
          <a:p>
            <a:pPr algn="ctr"/>
            <a:r>
              <a:rPr lang="en-US" sz="2800" dirty="0"/>
              <a:t>Confidences for Titanic Passenger Data</a:t>
            </a:r>
          </a:p>
        </p:txBody>
      </p:sp>
    </p:spTree>
    <p:extLst>
      <p:ext uri="{BB962C8B-B14F-4D97-AF65-F5344CB8AC3E}">
        <p14:creationId xmlns:p14="http://schemas.microsoft.com/office/powerpoint/2010/main" val="1532634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215265776"/>
              </p:ext>
            </p:extLst>
          </p:nvPr>
        </p:nvGraphicFramePr>
        <p:xfrm>
          <a:off x="31280" y="2029271"/>
          <a:ext cx="12134868" cy="4470049"/>
        </p:xfrm>
        <a:graphic>
          <a:graphicData uri="http://schemas.openxmlformats.org/presentationml/2006/ole">
            <mc:AlternateContent xmlns:mc="http://schemas.openxmlformats.org/markup-compatibility/2006">
              <mc:Choice xmlns:v="urn:schemas-microsoft-com:vml" Requires="v">
                <p:oleObj name="Worksheet" r:id="rId2" imgW="9334525" imgH="3438491" progId="Excel.Sheet.12">
                  <p:embed/>
                </p:oleObj>
              </mc:Choice>
              <mc:Fallback>
                <p:oleObj name="Worksheet" r:id="rId2" imgW="9334525" imgH="3438491" progId="Excel.Sheet.12">
                  <p:embed/>
                  <p:pic>
                    <p:nvPicPr>
                      <p:cNvPr id="0" name=""/>
                      <p:cNvPicPr/>
                      <p:nvPr/>
                    </p:nvPicPr>
                    <p:blipFill>
                      <a:blip r:embed="rId3"/>
                      <a:stretch>
                        <a:fillRect/>
                      </a:stretch>
                    </p:blipFill>
                    <p:spPr>
                      <a:xfrm>
                        <a:off x="31280" y="2029271"/>
                        <a:ext cx="12134868" cy="4470049"/>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9453231E-BE58-56F8-1ED4-CEF85170F282}"/>
              </a:ext>
            </a:extLst>
          </p:cNvPr>
          <p:cNvSpPr>
            <a:spLocks noGrp="1"/>
          </p:cNvSpPr>
          <p:nvPr>
            <p:ph type="title"/>
          </p:nvPr>
        </p:nvSpPr>
        <p:spPr>
          <a:xfrm>
            <a:off x="0" y="365125"/>
            <a:ext cx="12192000" cy="1325563"/>
          </a:xfrm>
        </p:spPr>
        <p:txBody>
          <a:bodyPr/>
          <a:lstStyle/>
          <a:p>
            <a:pPr algn="ctr"/>
            <a:r>
              <a:rPr lang="en-US" dirty="0"/>
              <a:t>Association Rules: 2 Antecedents 1 Consequent</a:t>
            </a:r>
          </a:p>
        </p:txBody>
      </p:sp>
      <p:sp>
        <p:nvSpPr>
          <p:cNvPr id="2" name="TextBox 1">
            <a:extLst>
              <a:ext uri="{FF2B5EF4-FFF2-40B4-BE49-F238E27FC236}">
                <a16:creationId xmlns:a16="http://schemas.microsoft.com/office/drawing/2014/main" id="{BB2FAD8A-B50B-41E8-E5EC-F07F72F3F0A6}"/>
              </a:ext>
            </a:extLst>
          </p:cNvPr>
          <p:cNvSpPr txBox="1"/>
          <p:nvPr/>
        </p:nvSpPr>
        <p:spPr>
          <a:xfrm>
            <a:off x="0" y="1506022"/>
            <a:ext cx="12192000" cy="523220"/>
          </a:xfrm>
          <a:prstGeom prst="rect">
            <a:avLst/>
          </a:prstGeom>
          <a:noFill/>
        </p:spPr>
        <p:txBody>
          <a:bodyPr wrap="square" rtlCol="0">
            <a:spAutoFit/>
          </a:bodyPr>
          <a:lstStyle/>
          <a:p>
            <a:pPr algn="ctr"/>
            <a:r>
              <a:rPr lang="en-US" sz="2800" dirty="0"/>
              <a:t>Lift Ratios for Titanic Passenger Data</a:t>
            </a:r>
          </a:p>
        </p:txBody>
      </p:sp>
    </p:spTree>
    <p:extLst>
      <p:ext uri="{BB962C8B-B14F-4D97-AF65-F5344CB8AC3E}">
        <p14:creationId xmlns:p14="http://schemas.microsoft.com/office/powerpoint/2010/main" val="179560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E13F-ADA5-0890-EE7F-48652CA4CB74}"/>
              </a:ext>
            </a:extLst>
          </p:cNvPr>
          <p:cNvSpPr>
            <a:spLocks noGrp="1"/>
          </p:cNvSpPr>
          <p:nvPr>
            <p:ph type="title"/>
          </p:nvPr>
        </p:nvSpPr>
        <p:spPr/>
        <p:txBody>
          <a:bodyPr/>
          <a:lstStyle/>
          <a:p>
            <a:pPr algn="ctr"/>
            <a:r>
              <a:rPr lang="en-US" dirty="0"/>
              <a:t>Examples of Descriptive Data Mining</a:t>
            </a:r>
          </a:p>
        </p:txBody>
      </p:sp>
      <p:sp>
        <p:nvSpPr>
          <p:cNvPr id="3" name="Content Placeholder 2">
            <a:extLst>
              <a:ext uri="{FF2B5EF4-FFF2-40B4-BE49-F238E27FC236}">
                <a16:creationId xmlns:a16="http://schemas.microsoft.com/office/drawing/2014/main" id="{1F370443-E035-5E44-B877-CE06B21F6FB3}"/>
              </a:ext>
            </a:extLst>
          </p:cNvPr>
          <p:cNvSpPr>
            <a:spLocks noGrp="1"/>
          </p:cNvSpPr>
          <p:nvPr>
            <p:ph idx="1"/>
          </p:nvPr>
        </p:nvSpPr>
        <p:spPr/>
        <p:txBody>
          <a:bodyPr/>
          <a:lstStyle/>
          <a:p>
            <a:pPr marL="0" indent="0">
              <a:buNone/>
            </a:pPr>
            <a:r>
              <a:rPr lang="en-US" dirty="0"/>
              <a:t>Examples of descriptive data mining include </a:t>
            </a:r>
            <a:r>
              <a:rPr lang="en-US" i="1" dirty="0"/>
              <a:t>clustering</a:t>
            </a:r>
            <a:r>
              <a:rPr lang="en-US" dirty="0"/>
              <a:t>, </a:t>
            </a:r>
            <a:r>
              <a:rPr lang="en-US" i="1" dirty="0"/>
              <a:t>association rule mining</a:t>
            </a:r>
            <a:r>
              <a:rPr lang="en-US" dirty="0"/>
              <a:t>, and </a:t>
            </a:r>
            <a:r>
              <a:rPr lang="en-US" i="1" dirty="0"/>
              <a:t>anomaly detection</a:t>
            </a:r>
            <a:r>
              <a:rPr lang="en-US" dirty="0"/>
              <a:t>. </a:t>
            </a:r>
          </a:p>
          <a:p>
            <a:pPr lvl="1"/>
            <a:r>
              <a:rPr lang="en-US" sz="2800" i="1" dirty="0"/>
              <a:t>Clustering</a:t>
            </a:r>
            <a:r>
              <a:rPr lang="en-US" sz="2800" dirty="0"/>
              <a:t> involves grouping similar objects together.</a:t>
            </a:r>
          </a:p>
          <a:p>
            <a:pPr lvl="1"/>
            <a:r>
              <a:rPr lang="en-US" sz="2800" i="1" dirty="0"/>
              <a:t>Association rule mining </a:t>
            </a:r>
            <a:r>
              <a:rPr lang="en-US" sz="2800" dirty="0"/>
              <a:t>involves identifying relationships between different items in a dataset. </a:t>
            </a:r>
          </a:p>
          <a:p>
            <a:pPr lvl="1"/>
            <a:r>
              <a:rPr lang="en-US" sz="2800" i="1" dirty="0"/>
              <a:t>Anomaly detection </a:t>
            </a:r>
            <a:r>
              <a:rPr lang="en-US" sz="2800" dirty="0"/>
              <a:t>involves identifying unusual patterns or outliers in the data.</a:t>
            </a:r>
          </a:p>
        </p:txBody>
      </p:sp>
    </p:spTree>
    <p:extLst>
      <p:ext uri="{BB962C8B-B14F-4D97-AF65-F5344CB8AC3E}">
        <p14:creationId xmlns:p14="http://schemas.microsoft.com/office/powerpoint/2010/main" val="416766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EE75-2407-FE68-81F3-B15FF4DAC550}"/>
              </a:ext>
            </a:extLst>
          </p:cNvPr>
          <p:cNvSpPr>
            <a:spLocks noGrp="1"/>
          </p:cNvSpPr>
          <p:nvPr>
            <p:ph type="title"/>
          </p:nvPr>
        </p:nvSpPr>
        <p:spPr/>
        <p:txBody>
          <a:bodyPr/>
          <a:lstStyle/>
          <a:p>
            <a:pPr algn="ctr"/>
            <a:r>
              <a:rPr lang="en-US" dirty="0"/>
              <a:t>Text Mining</a:t>
            </a:r>
          </a:p>
        </p:txBody>
      </p:sp>
      <p:sp>
        <p:nvSpPr>
          <p:cNvPr id="3" name="Content Placeholder 2">
            <a:extLst>
              <a:ext uri="{FF2B5EF4-FFF2-40B4-BE49-F238E27FC236}">
                <a16:creationId xmlns:a16="http://schemas.microsoft.com/office/drawing/2014/main" id="{1A59583D-B722-1DF4-BA94-A4339F9F17A5}"/>
              </a:ext>
            </a:extLst>
          </p:cNvPr>
          <p:cNvSpPr>
            <a:spLocks noGrp="1"/>
          </p:cNvSpPr>
          <p:nvPr>
            <p:ph idx="1"/>
          </p:nvPr>
        </p:nvSpPr>
        <p:spPr/>
        <p:txBody>
          <a:bodyPr/>
          <a:lstStyle/>
          <a:p>
            <a:pPr marL="0" indent="0">
              <a:buNone/>
            </a:pPr>
            <a:r>
              <a:rPr lang="en-US" i="1" dirty="0"/>
              <a:t>Text mining</a:t>
            </a:r>
            <a:r>
              <a:rPr lang="en-US" dirty="0"/>
              <a:t>: The process of extracting useful information from text data.</a:t>
            </a:r>
          </a:p>
          <a:p>
            <a:pPr marL="457200">
              <a:spcBef>
                <a:spcPts val="0"/>
              </a:spcBef>
            </a:pPr>
            <a:r>
              <a:rPr lang="en-US" sz="2800" i="1" dirty="0"/>
              <a:t>Unstructured data</a:t>
            </a:r>
            <a:r>
              <a:rPr lang="en-US" sz="2800" dirty="0"/>
              <a:t>: Data, such as text, audio, or video, that cannot be stored in a traditional structured database.</a:t>
            </a:r>
          </a:p>
          <a:p>
            <a:pPr marL="457200">
              <a:spcBef>
                <a:spcPts val="0"/>
              </a:spcBef>
            </a:pPr>
            <a:r>
              <a:rPr lang="en-US" sz="2800" dirty="0"/>
              <a:t>Data mining with text data is more challenging than data mining with traditional numerical data, because it requires more preprocessing to convert the text to a format amenable for analysis.</a:t>
            </a:r>
            <a:endParaRPr lang="en-US" dirty="0"/>
          </a:p>
        </p:txBody>
      </p:sp>
    </p:spTree>
    <p:extLst>
      <p:ext uri="{BB962C8B-B14F-4D97-AF65-F5344CB8AC3E}">
        <p14:creationId xmlns:p14="http://schemas.microsoft.com/office/powerpoint/2010/main" val="1520708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7D21-88C3-1B70-0B68-87B059589B39}"/>
              </a:ext>
            </a:extLst>
          </p:cNvPr>
          <p:cNvSpPr>
            <a:spLocks noGrp="1"/>
          </p:cNvSpPr>
          <p:nvPr>
            <p:ph type="title"/>
          </p:nvPr>
        </p:nvSpPr>
        <p:spPr/>
        <p:txBody>
          <a:bodyPr/>
          <a:lstStyle/>
          <a:p>
            <a:pPr algn="ctr"/>
            <a:r>
              <a:rPr lang="en-US" dirty="0"/>
              <a:t>Text Mining Terminology</a:t>
            </a:r>
          </a:p>
        </p:txBody>
      </p:sp>
      <p:sp>
        <p:nvSpPr>
          <p:cNvPr id="3" name="Content Placeholder 2">
            <a:extLst>
              <a:ext uri="{FF2B5EF4-FFF2-40B4-BE49-F238E27FC236}">
                <a16:creationId xmlns:a16="http://schemas.microsoft.com/office/drawing/2014/main" id="{4CABDA32-ADEF-422E-4DC0-EDF38D812350}"/>
              </a:ext>
            </a:extLst>
          </p:cNvPr>
          <p:cNvSpPr>
            <a:spLocks noGrp="1"/>
          </p:cNvSpPr>
          <p:nvPr>
            <p:ph idx="1"/>
          </p:nvPr>
        </p:nvSpPr>
        <p:spPr/>
        <p:txBody>
          <a:bodyPr>
            <a:normAutofit/>
          </a:bodyPr>
          <a:lstStyle/>
          <a:p>
            <a:r>
              <a:rPr lang="en-US" i="1" dirty="0"/>
              <a:t>Document</a:t>
            </a:r>
            <a:r>
              <a:rPr lang="en-US" dirty="0"/>
              <a:t>: A piece of text, which can range from a single sentence to an entire book depending on the scope of the corresponding corpus.</a:t>
            </a:r>
          </a:p>
          <a:p>
            <a:r>
              <a:rPr lang="en-US" i="1" dirty="0"/>
              <a:t>Corpus</a:t>
            </a:r>
            <a:r>
              <a:rPr lang="en-US" dirty="0"/>
              <a:t>: A collection of documents to be analyzed.</a:t>
            </a:r>
          </a:p>
          <a:p>
            <a:r>
              <a:rPr lang="en-US" i="1" dirty="0"/>
              <a:t>Term</a:t>
            </a:r>
            <a:r>
              <a:rPr lang="en-US" dirty="0"/>
              <a:t>: The most basic unit of text comprising a document, typically corresponding to a word or word stem.</a:t>
            </a:r>
            <a:endParaRPr lang="en-US" dirty="0">
              <a:solidFill>
                <a:srgbClr val="FF0000"/>
              </a:solidFill>
            </a:endParaRPr>
          </a:p>
          <a:p>
            <a:endParaRPr lang="en-US" dirty="0"/>
          </a:p>
        </p:txBody>
      </p:sp>
    </p:spTree>
    <p:extLst>
      <p:ext uri="{BB962C8B-B14F-4D97-AF65-F5344CB8AC3E}">
        <p14:creationId xmlns:p14="http://schemas.microsoft.com/office/powerpoint/2010/main" val="1512536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3195-F7D4-2995-A56E-456E072311A1}"/>
              </a:ext>
            </a:extLst>
          </p:cNvPr>
          <p:cNvSpPr>
            <a:spLocks noGrp="1"/>
          </p:cNvSpPr>
          <p:nvPr>
            <p:ph type="title"/>
          </p:nvPr>
        </p:nvSpPr>
        <p:spPr/>
        <p:txBody>
          <a:bodyPr/>
          <a:lstStyle/>
          <a:p>
            <a:pPr algn="ctr"/>
            <a:r>
              <a:rPr lang="en-US" dirty="0"/>
              <a:t>Bag of Words</a:t>
            </a:r>
          </a:p>
        </p:txBody>
      </p:sp>
      <p:sp>
        <p:nvSpPr>
          <p:cNvPr id="3" name="Content Placeholder 2">
            <a:extLst>
              <a:ext uri="{FF2B5EF4-FFF2-40B4-BE49-F238E27FC236}">
                <a16:creationId xmlns:a16="http://schemas.microsoft.com/office/drawing/2014/main" id="{ADFC4DD4-7060-7992-C51F-09767BA15F37}"/>
              </a:ext>
            </a:extLst>
          </p:cNvPr>
          <p:cNvSpPr>
            <a:spLocks noGrp="1"/>
          </p:cNvSpPr>
          <p:nvPr>
            <p:ph idx="1"/>
          </p:nvPr>
        </p:nvSpPr>
        <p:spPr/>
        <p:txBody>
          <a:bodyPr>
            <a:normAutofit/>
          </a:bodyPr>
          <a:lstStyle/>
          <a:p>
            <a:r>
              <a:rPr lang="en-US" i="1" dirty="0"/>
              <a:t>Bag of words</a:t>
            </a:r>
            <a:r>
              <a:rPr lang="en-US" dirty="0"/>
              <a:t>: An approach for processing text into a structured row-column data format in which documents correspond to row observations and words (or more specifically, terms) correspond to column variables.</a:t>
            </a:r>
          </a:p>
        </p:txBody>
      </p:sp>
    </p:spTree>
    <p:extLst>
      <p:ext uri="{BB962C8B-B14F-4D97-AF65-F5344CB8AC3E}">
        <p14:creationId xmlns:p14="http://schemas.microsoft.com/office/powerpoint/2010/main" val="2449330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BDD2-F261-3A1C-4619-39B21A155CC5}"/>
              </a:ext>
            </a:extLst>
          </p:cNvPr>
          <p:cNvSpPr>
            <a:spLocks noGrp="1"/>
          </p:cNvSpPr>
          <p:nvPr>
            <p:ph type="title"/>
          </p:nvPr>
        </p:nvSpPr>
        <p:spPr/>
        <p:txBody>
          <a:bodyPr/>
          <a:lstStyle/>
          <a:p>
            <a:pPr algn="ctr"/>
            <a:r>
              <a:rPr lang="en-US" dirty="0"/>
              <a:t>Preprocessing Text Data for Analysis</a:t>
            </a:r>
          </a:p>
        </p:txBody>
      </p:sp>
      <p:sp>
        <p:nvSpPr>
          <p:cNvPr id="3" name="Content Placeholder 2">
            <a:extLst>
              <a:ext uri="{FF2B5EF4-FFF2-40B4-BE49-F238E27FC236}">
                <a16:creationId xmlns:a16="http://schemas.microsoft.com/office/drawing/2014/main" id="{1EAA52D2-D98D-FA8A-2C76-05A405D7DEC0}"/>
              </a:ext>
            </a:extLst>
          </p:cNvPr>
          <p:cNvSpPr>
            <a:spLocks noGrp="1"/>
          </p:cNvSpPr>
          <p:nvPr>
            <p:ph idx="1"/>
          </p:nvPr>
        </p:nvSpPr>
        <p:spPr/>
        <p:txBody>
          <a:bodyPr>
            <a:normAutofit/>
          </a:bodyPr>
          <a:lstStyle/>
          <a:p>
            <a:pPr marL="0" indent="0">
              <a:buNone/>
            </a:pPr>
            <a:r>
              <a:rPr lang="en-US" i="1" dirty="0"/>
              <a:t>Tokenization</a:t>
            </a:r>
            <a:r>
              <a:rPr lang="en-US" dirty="0"/>
              <a:t>: The process of dividing text into separate terms, referred to as tokens.</a:t>
            </a:r>
          </a:p>
          <a:p>
            <a:pPr marL="457200" lvl="1"/>
            <a:r>
              <a:rPr lang="en-US" sz="2800" i="1" dirty="0"/>
              <a:t>Term normalization</a:t>
            </a:r>
            <a:r>
              <a:rPr lang="en-US" sz="2800" dirty="0"/>
              <a:t>: A set of natural language processing techniques to map text into a standardized form.</a:t>
            </a:r>
          </a:p>
          <a:p>
            <a:pPr marL="914400" lvl="2"/>
            <a:r>
              <a:rPr lang="en-US" sz="2400" dirty="0"/>
              <a:t>Symbols and punctuations must be removed from the document, and all letters should be converted to lowercase.</a:t>
            </a:r>
          </a:p>
          <a:p>
            <a:pPr marL="914400" lvl="2"/>
            <a:r>
              <a:rPr lang="en-US" sz="2400" dirty="0"/>
              <a:t>Different forms of the same word and synonyms probably should not be considered as distinct terms.</a:t>
            </a:r>
          </a:p>
          <a:p>
            <a:pPr marL="914400" lvl="2"/>
            <a:r>
              <a:rPr lang="en-US" sz="2400" i="1" dirty="0"/>
              <a:t>Stemming</a:t>
            </a:r>
            <a:r>
              <a:rPr lang="en-US" sz="2400" dirty="0"/>
              <a:t>: The process of converting a word to its stem or root word.</a:t>
            </a:r>
          </a:p>
          <a:p>
            <a:pPr marL="914400" lvl="2"/>
            <a:r>
              <a:rPr lang="en-US" sz="2400" i="1" dirty="0" err="1"/>
              <a:t>Stopwords</a:t>
            </a:r>
            <a:r>
              <a:rPr lang="en-US" sz="2400" dirty="0"/>
              <a:t>: Common words in a language that are removed in the pre-processing of text.</a:t>
            </a:r>
          </a:p>
        </p:txBody>
      </p:sp>
    </p:spTree>
    <p:extLst>
      <p:ext uri="{BB962C8B-B14F-4D97-AF65-F5344CB8AC3E}">
        <p14:creationId xmlns:p14="http://schemas.microsoft.com/office/powerpoint/2010/main" val="1733863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9ECA-95FF-F786-D74E-7E4955BE4F53}"/>
              </a:ext>
            </a:extLst>
          </p:cNvPr>
          <p:cNvSpPr>
            <a:spLocks noGrp="1"/>
          </p:cNvSpPr>
          <p:nvPr>
            <p:ph type="title"/>
          </p:nvPr>
        </p:nvSpPr>
        <p:spPr/>
        <p:txBody>
          <a:bodyPr/>
          <a:lstStyle/>
          <a:p>
            <a:pPr algn="ctr"/>
            <a:r>
              <a:rPr lang="en-US" dirty="0"/>
              <a:t>Binary Document-Term Matrix</a:t>
            </a:r>
          </a:p>
        </p:txBody>
      </p:sp>
      <p:sp>
        <p:nvSpPr>
          <p:cNvPr id="3" name="Content Placeholder 2">
            <a:extLst>
              <a:ext uri="{FF2B5EF4-FFF2-40B4-BE49-F238E27FC236}">
                <a16:creationId xmlns:a16="http://schemas.microsoft.com/office/drawing/2014/main" id="{DA1498B3-9179-D3E4-03FA-347AE7843A80}"/>
              </a:ext>
            </a:extLst>
          </p:cNvPr>
          <p:cNvSpPr>
            <a:spLocks noGrp="1"/>
          </p:cNvSpPr>
          <p:nvPr>
            <p:ph idx="1"/>
          </p:nvPr>
        </p:nvSpPr>
        <p:spPr/>
        <p:txBody>
          <a:bodyPr/>
          <a:lstStyle/>
          <a:p>
            <a:pPr marL="0" indent="0">
              <a:buNone/>
            </a:pPr>
            <a:r>
              <a:rPr lang="en-US" i="1" dirty="0"/>
              <a:t>Binary document-term matrix </a:t>
            </a:r>
            <a:r>
              <a:rPr lang="en-US" dirty="0"/>
              <a:t>(</a:t>
            </a:r>
            <a:r>
              <a:rPr lang="en-US" i="1" dirty="0"/>
              <a:t>Presence/absence document-term matrix</a:t>
            </a:r>
            <a:r>
              <a:rPr lang="en-US" dirty="0"/>
              <a:t>): A matrix with the rows representing documents (units of text) and the columns representing terms (words or word roots), and the entries in the columns indicating either the presence or absence of a particular term in a particular document (1 = present and 0 = not present).</a:t>
            </a:r>
          </a:p>
        </p:txBody>
      </p:sp>
    </p:spTree>
    <p:extLst>
      <p:ext uri="{BB962C8B-B14F-4D97-AF65-F5344CB8AC3E}">
        <p14:creationId xmlns:p14="http://schemas.microsoft.com/office/powerpoint/2010/main" val="1859032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9CF88-C6B1-8A84-2314-44071C26D9DE}"/>
              </a:ext>
            </a:extLst>
          </p:cNvPr>
          <p:cNvSpPr>
            <a:spLocks noGrp="1"/>
          </p:cNvSpPr>
          <p:nvPr>
            <p:ph type="title"/>
          </p:nvPr>
        </p:nvSpPr>
        <p:spPr/>
        <p:txBody>
          <a:bodyPr/>
          <a:lstStyle/>
          <a:p>
            <a:pPr algn="ctr"/>
            <a:r>
              <a:rPr lang="en-US" dirty="0"/>
              <a:t>Binary Document-Term Matrix Example</a:t>
            </a:r>
          </a:p>
        </p:txBody>
      </p:sp>
      <p:graphicFrame>
        <p:nvGraphicFramePr>
          <p:cNvPr id="3" name="Object 2">
            <a:extLst>
              <a:ext uri="{FF2B5EF4-FFF2-40B4-BE49-F238E27FC236}">
                <a16:creationId xmlns:a16="http://schemas.microsoft.com/office/drawing/2014/main" id="{E5F401E8-5668-73F1-8F39-947D218107E4}"/>
              </a:ext>
            </a:extLst>
          </p:cNvPr>
          <p:cNvGraphicFramePr>
            <a:graphicFrameLocks noChangeAspect="1"/>
          </p:cNvGraphicFramePr>
          <p:nvPr>
            <p:extLst>
              <p:ext uri="{D42A27DB-BD31-4B8C-83A1-F6EECF244321}">
                <p14:modId xmlns:p14="http://schemas.microsoft.com/office/powerpoint/2010/main" val="1040764847"/>
              </p:ext>
            </p:extLst>
          </p:nvPr>
        </p:nvGraphicFramePr>
        <p:xfrm>
          <a:off x="2032910" y="2154556"/>
          <a:ext cx="8153146" cy="4419736"/>
        </p:xfrm>
        <a:graphic>
          <a:graphicData uri="http://schemas.openxmlformats.org/presentationml/2006/ole">
            <mc:AlternateContent xmlns:mc="http://schemas.openxmlformats.org/markup-compatibility/2006">
              <mc:Choice xmlns:v="urn:schemas-microsoft-com:vml" Requires="v">
                <p:oleObj name="Worksheet" r:id="rId2" imgW="4076573" imgH="2209868" progId="Excel.Sheet.12">
                  <p:embed/>
                </p:oleObj>
              </mc:Choice>
              <mc:Fallback>
                <p:oleObj name="Worksheet" r:id="rId2" imgW="4076573" imgH="2209868" progId="Excel.Sheet.12">
                  <p:embed/>
                  <p:pic>
                    <p:nvPicPr>
                      <p:cNvPr id="0" name=""/>
                      <p:cNvPicPr/>
                      <p:nvPr/>
                    </p:nvPicPr>
                    <p:blipFill>
                      <a:blip r:embed="rId3"/>
                      <a:stretch>
                        <a:fillRect/>
                      </a:stretch>
                    </p:blipFill>
                    <p:spPr>
                      <a:xfrm>
                        <a:off x="2032910" y="2154556"/>
                        <a:ext cx="8153146" cy="4419736"/>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9F39C99-F2FC-2336-331A-4D45FA0918A9}"/>
              </a:ext>
            </a:extLst>
          </p:cNvPr>
          <p:cNvSpPr txBox="1"/>
          <p:nvPr/>
        </p:nvSpPr>
        <p:spPr>
          <a:xfrm>
            <a:off x="0" y="1506022"/>
            <a:ext cx="12192000" cy="523220"/>
          </a:xfrm>
          <a:prstGeom prst="rect">
            <a:avLst/>
          </a:prstGeom>
          <a:noFill/>
        </p:spPr>
        <p:txBody>
          <a:bodyPr wrap="square" rtlCol="0">
            <a:spAutoFit/>
          </a:bodyPr>
          <a:lstStyle/>
          <a:p>
            <a:pPr algn="ctr"/>
            <a:r>
              <a:rPr lang="en-US" sz="2800" dirty="0"/>
              <a:t>Data for Airline Passenger Concerns</a:t>
            </a:r>
          </a:p>
        </p:txBody>
      </p:sp>
    </p:spTree>
    <p:extLst>
      <p:ext uri="{BB962C8B-B14F-4D97-AF65-F5344CB8AC3E}">
        <p14:creationId xmlns:p14="http://schemas.microsoft.com/office/powerpoint/2010/main" val="1342736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5331-F376-EA6C-0D67-1CF640103049}"/>
              </a:ext>
            </a:extLst>
          </p:cNvPr>
          <p:cNvSpPr>
            <a:spLocks noGrp="1"/>
          </p:cNvSpPr>
          <p:nvPr>
            <p:ph type="title"/>
          </p:nvPr>
        </p:nvSpPr>
        <p:spPr/>
        <p:txBody>
          <a:bodyPr/>
          <a:lstStyle/>
          <a:p>
            <a:pPr algn="ctr"/>
            <a:r>
              <a:rPr lang="en-US" dirty="0"/>
              <a:t>Binary Document-Term Matrix Example</a:t>
            </a:r>
          </a:p>
        </p:txBody>
      </p:sp>
      <p:graphicFrame>
        <p:nvGraphicFramePr>
          <p:cNvPr id="3" name="Table Placeholder 6">
            <a:extLst>
              <a:ext uri="{FF2B5EF4-FFF2-40B4-BE49-F238E27FC236}">
                <a16:creationId xmlns:a16="http://schemas.microsoft.com/office/drawing/2014/main" id="{D1059F0D-AA01-DFCC-93CA-CC43771D7794}"/>
              </a:ext>
            </a:extLst>
          </p:cNvPr>
          <p:cNvGraphicFramePr>
            <a:graphicFrameLocks/>
          </p:cNvGraphicFramePr>
          <p:nvPr>
            <p:extLst>
              <p:ext uri="{D42A27DB-BD31-4B8C-83A1-F6EECF244321}">
                <p14:modId xmlns:p14="http://schemas.microsoft.com/office/powerpoint/2010/main" val="2351405507"/>
              </p:ext>
            </p:extLst>
          </p:nvPr>
        </p:nvGraphicFramePr>
        <p:xfrm>
          <a:off x="1152071" y="2428099"/>
          <a:ext cx="9887856" cy="3451040"/>
        </p:xfrm>
        <a:graphic>
          <a:graphicData uri="http://schemas.openxmlformats.org/drawingml/2006/table">
            <a:tbl>
              <a:tblPr firstRow="1" bandRow="1">
                <a:tableStyleId>{5940675A-B579-460E-94D1-54222C63F5DA}</a:tableStyleId>
              </a:tblPr>
              <a:tblGrid>
                <a:gridCol w="1235982">
                  <a:extLst>
                    <a:ext uri="{9D8B030D-6E8A-4147-A177-3AD203B41FA5}">
                      <a16:colId xmlns:a16="http://schemas.microsoft.com/office/drawing/2014/main" val="944960945"/>
                    </a:ext>
                  </a:extLst>
                </a:gridCol>
                <a:gridCol w="1235982">
                  <a:extLst>
                    <a:ext uri="{9D8B030D-6E8A-4147-A177-3AD203B41FA5}">
                      <a16:colId xmlns:a16="http://schemas.microsoft.com/office/drawing/2014/main" val="2995580777"/>
                    </a:ext>
                  </a:extLst>
                </a:gridCol>
                <a:gridCol w="1235982">
                  <a:extLst>
                    <a:ext uri="{9D8B030D-6E8A-4147-A177-3AD203B41FA5}">
                      <a16:colId xmlns:a16="http://schemas.microsoft.com/office/drawing/2014/main" val="1091514473"/>
                    </a:ext>
                  </a:extLst>
                </a:gridCol>
                <a:gridCol w="1235982">
                  <a:extLst>
                    <a:ext uri="{9D8B030D-6E8A-4147-A177-3AD203B41FA5}">
                      <a16:colId xmlns:a16="http://schemas.microsoft.com/office/drawing/2014/main" val="3060802240"/>
                    </a:ext>
                  </a:extLst>
                </a:gridCol>
                <a:gridCol w="1235982">
                  <a:extLst>
                    <a:ext uri="{9D8B030D-6E8A-4147-A177-3AD203B41FA5}">
                      <a16:colId xmlns:a16="http://schemas.microsoft.com/office/drawing/2014/main" val="2578098450"/>
                    </a:ext>
                  </a:extLst>
                </a:gridCol>
                <a:gridCol w="1235982">
                  <a:extLst>
                    <a:ext uri="{9D8B030D-6E8A-4147-A177-3AD203B41FA5}">
                      <a16:colId xmlns:a16="http://schemas.microsoft.com/office/drawing/2014/main" val="665508257"/>
                    </a:ext>
                  </a:extLst>
                </a:gridCol>
                <a:gridCol w="1235982">
                  <a:extLst>
                    <a:ext uri="{9D8B030D-6E8A-4147-A177-3AD203B41FA5}">
                      <a16:colId xmlns:a16="http://schemas.microsoft.com/office/drawing/2014/main" val="3119832769"/>
                    </a:ext>
                  </a:extLst>
                </a:gridCol>
                <a:gridCol w="1235982">
                  <a:extLst>
                    <a:ext uri="{9D8B030D-6E8A-4147-A177-3AD203B41FA5}">
                      <a16:colId xmlns:a16="http://schemas.microsoft.com/office/drawing/2014/main" val="1316965883"/>
                    </a:ext>
                  </a:extLst>
                </a:gridCol>
              </a:tblGrid>
              <a:tr h="283443">
                <a:tc>
                  <a:txBody>
                    <a:bodyPr/>
                    <a:lstStyle/>
                    <a:p>
                      <a:endParaRPr lang="en-US" dirty="0"/>
                    </a:p>
                  </a:txBody>
                  <a:tcPr/>
                </a:tc>
                <a:tc>
                  <a:txBody>
                    <a:bodyPr/>
                    <a:lstStyle/>
                    <a:p>
                      <a:pPr marL="0" marR="0" algn="l">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Term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mpd="sng">
                      <a:noFill/>
                    </a:lnR>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mpd="sng">
                      <a:noFill/>
                    </a:lnL>
                    <a:lnR w="12700" cmpd="sng">
                      <a:noFill/>
                    </a:lnR>
                  </a:tcPr>
                </a:tc>
                <a:tc>
                  <a:txBody>
                    <a:bodyPr/>
                    <a:lstStyle/>
                    <a:p>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mpd="sng">
                      <a:noFill/>
                    </a:lnL>
                  </a:tcPr>
                </a:tc>
                <a:extLst>
                  <a:ext uri="{0D108BD9-81ED-4DB2-BD59-A6C34878D82A}">
                    <a16:rowId xmlns:a16="http://schemas.microsoft.com/office/drawing/2014/main" val="4108418928"/>
                  </a:ext>
                </a:extLst>
              </a:tr>
              <a:tr h="255402">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Document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Delayed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Flight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Horrible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Recline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Rude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Service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3879538"/>
                  </a:ext>
                </a:extLst>
              </a:tr>
              <a:tr h="255402">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8411108"/>
                  </a:ext>
                </a:extLst>
              </a:tr>
              <a:tr h="255402">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8391391"/>
                  </a:ext>
                </a:extLst>
              </a:tr>
              <a:tr h="255402">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4816087"/>
                  </a:ext>
                </a:extLst>
              </a:tr>
              <a:tr h="255402">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91411"/>
                  </a:ext>
                </a:extLst>
              </a:tr>
              <a:tr h="255402">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4561469"/>
                  </a:ext>
                </a:extLst>
              </a:tr>
              <a:tr h="255402">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629655"/>
                  </a:ext>
                </a:extLst>
              </a:tr>
              <a:tr h="255402">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4160338"/>
                  </a:ext>
                </a:extLst>
              </a:tr>
              <a:tr h="255402">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398135"/>
                  </a:ext>
                </a:extLst>
              </a:tr>
              <a:tr h="255402">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8951117"/>
                  </a:ext>
                </a:extLst>
              </a:tr>
              <a:tr h="255402">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6504742"/>
                  </a:ext>
                </a:extLst>
              </a:tr>
            </a:tbl>
          </a:graphicData>
        </a:graphic>
      </p:graphicFrame>
      <p:sp>
        <p:nvSpPr>
          <p:cNvPr id="4" name="TextBox 3">
            <a:extLst>
              <a:ext uri="{FF2B5EF4-FFF2-40B4-BE49-F238E27FC236}">
                <a16:creationId xmlns:a16="http://schemas.microsoft.com/office/drawing/2014/main" id="{8A063A18-FF7B-5B60-3633-886A28E7BA3E}"/>
              </a:ext>
            </a:extLst>
          </p:cNvPr>
          <p:cNvSpPr txBox="1"/>
          <p:nvPr/>
        </p:nvSpPr>
        <p:spPr>
          <a:xfrm>
            <a:off x="0" y="1506022"/>
            <a:ext cx="12192000" cy="523220"/>
          </a:xfrm>
          <a:prstGeom prst="rect">
            <a:avLst/>
          </a:prstGeom>
          <a:noFill/>
        </p:spPr>
        <p:txBody>
          <a:bodyPr wrap="square" rtlCol="0">
            <a:spAutoFit/>
          </a:bodyPr>
          <a:lstStyle/>
          <a:p>
            <a:pPr algn="ctr"/>
            <a:r>
              <a:rPr lang="en-US" sz="2800" dirty="0"/>
              <a:t>Binary Document-Term Matrix for Airline Passenger Concerns</a:t>
            </a:r>
          </a:p>
        </p:txBody>
      </p:sp>
    </p:spTree>
    <p:extLst>
      <p:ext uri="{BB962C8B-B14F-4D97-AF65-F5344CB8AC3E}">
        <p14:creationId xmlns:p14="http://schemas.microsoft.com/office/powerpoint/2010/main" val="4115844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BAE8-204E-9DD7-0B2B-2A761AF659CD}"/>
              </a:ext>
            </a:extLst>
          </p:cNvPr>
          <p:cNvSpPr>
            <a:spLocks noGrp="1"/>
          </p:cNvSpPr>
          <p:nvPr>
            <p:ph type="title"/>
          </p:nvPr>
        </p:nvSpPr>
        <p:spPr/>
        <p:txBody>
          <a:bodyPr/>
          <a:lstStyle/>
          <a:p>
            <a:pPr algn="ctr"/>
            <a:r>
              <a:rPr lang="en-US" dirty="0"/>
              <a:t>Binary Document-Term Matrix Example</a:t>
            </a:r>
          </a:p>
        </p:txBody>
      </p:sp>
      <p:graphicFrame>
        <p:nvGraphicFramePr>
          <p:cNvPr id="6" name="Table 5">
            <a:extLst>
              <a:ext uri="{FF2B5EF4-FFF2-40B4-BE49-F238E27FC236}">
                <a16:creationId xmlns:a16="http://schemas.microsoft.com/office/drawing/2014/main" id="{E64008AF-5FD3-FC8F-65AF-DEFB3BFBBFAE}"/>
              </a:ext>
            </a:extLst>
          </p:cNvPr>
          <p:cNvGraphicFramePr>
            <a:graphicFrameLocks noGrp="1"/>
          </p:cNvGraphicFramePr>
          <p:nvPr>
            <p:extLst>
              <p:ext uri="{D42A27DB-BD31-4B8C-83A1-F6EECF244321}">
                <p14:modId xmlns:p14="http://schemas.microsoft.com/office/powerpoint/2010/main" val="215693693"/>
              </p:ext>
            </p:extLst>
          </p:nvPr>
        </p:nvGraphicFramePr>
        <p:xfrm>
          <a:off x="949638" y="2446020"/>
          <a:ext cx="10303078" cy="1965960"/>
        </p:xfrm>
        <a:graphic>
          <a:graphicData uri="http://schemas.openxmlformats.org/drawingml/2006/table">
            <a:tbl>
              <a:tblPr/>
              <a:tblGrid>
                <a:gridCol w="1693362">
                  <a:extLst>
                    <a:ext uri="{9D8B030D-6E8A-4147-A177-3AD203B41FA5}">
                      <a16:colId xmlns:a16="http://schemas.microsoft.com/office/drawing/2014/main" val="1256063320"/>
                    </a:ext>
                  </a:extLst>
                </a:gridCol>
                <a:gridCol w="1952255">
                  <a:extLst>
                    <a:ext uri="{9D8B030D-6E8A-4147-A177-3AD203B41FA5}">
                      <a16:colId xmlns:a16="http://schemas.microsoft.com/office/drawing/2014/main" val="1638242157"/>
                    </a:ext>
                  </a:extLst>
                </a:gridCol>
                <a:gridCol w="386852">
                  <a:extLst>
                    <a:ext uri="{9D8B030D-6E8A-4147-A177-3AD203B41FA5}">
                      <a16:colId xmlns:a16="http://schemas.microsoft.com/office/drawing/2014/main" val="2812360166"/>
                    </a:ext>
                  </a:extLst>
                </a:gridCol>
                <a:gridCol w="6270609">
                  <a:extLst>
                    <a:ext uri="{9D8B030D-6E8A-4147-A177-3AD203B41FA5}">
                      <a16:colId xmlns:a16="http://schemas.microsoft.com/office/drawing/2014/main" val="3667186681"/>
                    </a:ext>
                  </a:extLst>
                </a:gridCol>
              </a:tblGrid>
              <a:tr h="0">
                <a:tc>
                  <a:txBody>
                    <a:bodyPr/>
                    <a:lstStyle/>
                    <a:p>
                      <a:pPr algn="l" fontAlgn="t"/>
                      <a:r>
                        <a:rPr lang="en-US" sz="2800" b="0" u="none" strike="noStrike" dirty="0">
                          <a:solidFill>
                            <a:srgbClr val="3F3F3F"/>
                          </a:solidFill>
                          <a:effectLst/>
                          <a:latin typeface="+mn-lt"/>
                        </a:rPr>
                        <a:t>Cluster 1:</a:t>
                      </a:r>
                    </a:p>
                  </a:txBody>
                  <a:tcPr marL="152400" marR="152400" marT="114300" marB="114300">
                    <a:lnL>
                      <a:noFill/>
                    </a:lnL>
                    <a:lnR w="9525" cap="flat" cmpd="sng" algn="ctr">
                      <a:solidFill>
                        <a:srgbClr val="DFDFDF"/>
                      </a:solidFill>
                      <a:prstDash val="solid"/>
                      <a:round/>
                      <a:headEnd type="none" w="med" len="med"/>
                      <a:tailEnd type="none" w="med" len="med"/>
                    </a:lnR>
                    <a:lnT>
                      <a:noFill/>
                    </a:lnT>
                    <a:lnB w="9525" cap="flat" cmpd="sng" algn="ctr">
                      <a:solidFill>
                        <a:srgbClr val="DFDFDF"/>
                      </a:solidFill>
                      <a:prstDash val="solid"/>
                      <a:round/>
                      <a:headEnd type="none" w="med" len="med"/>
                      <a:tailEnd type="none" w="med" len="med"/>
                    </a:lnB>
                  </a:tcPr>
                </a:tc>
                <a:tc>
                  <a:txBody>
                    <a:bodyPr/>
                    <a:lstStyle/>
                    <a:p>
                      <a:pPr algn="l" fontAlgn="t"/>
                      <a:r>
                        <a:rPr lang="en-US" sz="2800" b="0" u="none" strike="noStrike" dirty="0">
                          <a:solidFill>
                            <a:srgbClr val="3F3F3F"/>
                          </a:solidFill>
                          <a:effectLst/>
                          <a:latin typeface="+mn-lt"/>
                        </a:rPr>
                        <a:t>{1, 5, 6}</a:t>
                      </a:r>
                    </a:p>
                  </a:txBody>
                  <a:tcPr marL="152400" marR="152400" marT="114300" marB="1143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a:noFill/>
                    </a:lnT>
                    <a:lnB w="9525" cap="flat" cmpd="sng" algn="ctr">
                      <a:solidFill>
                        <a:srgbClr val="DFDFDF"/>
                      </a:solidFill>
                      <a:prstDash val="solid"/>
                      <a:round/>
                      <a:headEnd type="none" w="med" len="med"/>
                      <a:tailEnd type="none" w="med" len="med"/>
                    </a:lnB>
                  </a:tcPr>
                </a:tc>
                <a:tc>
                  <a:txBody>
                    <a:bodyPr/>
                    <a:lstStyle/>
                    <a:p>
                      <a:pPr algn="l" fontAlgn="t"/>
                      <a:r>
                        <a:rPr lang="en-US" sz="2800" b="0" u="none" strike="noStrike" dirty="0">
                          <a:solidFill>
                            <a:srgbClr val="3F3F3F"/>
                          </a:solidFill>
                          <a:effectLst/>
                          <a:latin typeface="+mn-lt"/>
                        </a:rPr>
                        <a:t>=</a:t>
                      </a:r>
                    </a:p>
                  </a:txBody>
                  <a:tcPr marL="152400" marR="152400" marT="114300" marB="1143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a:noFill/>
                    </a:lnT>
                    <a:lnB w="9525" cap="flat" cmpd="sng" algn="ctr">
                      <a:solidFill>
                        <a:srgbClr val="DFDFDF"/>
                      </a:solidFill>
                      <a:prstDash val="solid"/>
                      <a:round/>
                      <a:headEnd type="none" w="med" len="med"/>
                      <a:tailEnd type="none" w="med" len="med"/>
                    </a:lnB>
                  </a:tcPr>
                </a:tc>
                <a:tc>
                  <a:txBody>
                    <a:bodyPr/>
                    <a:lstStyle/>
                    <a:p>
                      <a:pPr algn="l" fontAlgn="t"/>
                      <a:r>
                        <a:rPr lang="en-US" sz="2800" b="0" u="none" strike="noStrike" dirty="0">
                          <a:solidFill>
                            <a:srgbClr val="3F3F3F"/>
                          </a:solidFill>
                          <a:effectLst/>
                          <a:latin typeface="+mn-lt"/>
                        </a:rPr>
                        <a:t>documents discussing service issues</a:t>
                      </a:r>
                    </a:p>
                  </a:txBody>
                  <a:tcPr marL="152400" marR="152400" marT="114300" marB="114300">
                    <a:lnL w="9525" cap="flat" cmpd="sng" algn="ctr">
                      <a:solidFill>
                        <a:srgbClr val="DFDFDF"/>
                      </a:solidFill>
                      <a:prstDash val="solid"/>
                      <a:round/>
                      <a:headEnd type="none" w="med" len="med"/>
                      <a:tailEnd type="none" w="med" len="med"/>
                    </a:lnL>
                    <a:lnR>
                      <a:noFill/>
                    </a:lnR>
                    <a:lnT>
                      <a:noFill/>
                    </a:lnT>
                    <a:lnB w="9525"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1293448268"/>
                  </a:ext>
                </a:extLst>
              </a:tr>
              <a:tr h="0">
                <a:tc>
                  <a:txBody>
                    <a:bodyPr/>
                    <a:lstStyle/>
                    <a:p>
                      <a:pPr algn="l" fontAlgn="t"/>
                      <a:r>
                        <a:rPr lang="en-US" sz="2800" b="0" u="none" strike="noStrike">
                          <a:solidFill>
                            <a:srgbClr val="3F3F3F"/>
                          </a:solidFill>
                          <a:effectLst/>
                          <a:latin typeface="+mn-lt"/>
                        </a:rPr>
                        <a:t>Cluster 2:</a:t>
                      </a:r>
                    </a:p>
                  </a:txBody>
                  <a:tcPr marL="152400" marR="152400" marT="114300" marB="114300">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t"/>
                      <a:r>
                        <a:rPr lang="en-US" sz="2800" b="0" u="none" strike="noStrike">
                          <a:solidFill>
                            <a:srgbClr val="3F3F3F"/>
                          </a:solidFill>
                          <a:effectLst/>
                          <a:latin typeface="+mn-lt"/>
                        </a:rPr>
                        <a:t>{2, 4, 8, 10}</a:t>
                      </a:r>
                    </a:p>
                  </a:txBody>
                  <a:tcPr marL="152400" marR="152400" marT="114300" marB="1143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t"/>
                      <a:r>
                        <a:rPr lang="en-US" sz="2800" b="0" u="none" strike="noStrike" dirty="0">
                          <a:solidFill>
                            <a:srgbClr val="3F3F3F"/>
                          </a:solidFill>
                          <a:effectLst/>
                          <a:latin typeface="+mn-lt"/>
                        </a:rPr>
                        <a:t>=</a:t>
                      </a:r>
                    </a:p>
                  </a:txBody>
                  <a:tcPr marL="152400" marR="152400" marT="114300" marB="1143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tc>
                  <a:txBody>
                    <a:bodyPr/>
                    <a:lstStyle/>
                    <a:p>
                      <a:pPr algn="l" fontAlgn="t"/>
                      <a:r>
                        <a:rPr lang="en-US" sz="2800" b="0" u="none" strike="noStrike" dirty="0">
                          <a:solidFill>
                            <a:srgbClr val="3F3F3F"/>
                          </a:solidFill>
                          <a:effectLst/>
                          <a:latin typeface="+mn-lt"/>
                        </a:rPr>
                        <a:t>documents discussing seat issues</a:t>
                      </a:r>
                    </a:p>
                  </a:txBody>
                  <a:tcPr marL="152400" marR="152400" marT="114300" marB="114300">
                    <a:lnL w="9525" cap="flat" cmpd="sng" algn="ctr">
                      <a:solidFill>
                        <a:srgbClr val="DFDFD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w="9525" cap="flat" cmpd="sng" algn="ctr">
                      <a:solidFill>
                        <a:srgbClr val="DFDFDF"/>
                      </a:solidFill>
                      <a:prstDash val="solid"/>
                      <a:round/>
                      <a:headEnd type="none" w="med" len="med"/>
                      <a:tailEnd type="none" w="med" len="med"/>
                    </a:lnB>
                    <a:solidFill>
                      <a:srgbClr val="F7F7F7"/>
                    </a:solidFill>
                  </a:tcPr>
                </a:tc>
                <a:extLst>
                  <a:ext uri="{0D108BD9-81ED-4DB2-BD59-A6C34878D82A}">
                    <a16:rowId xmlns:a16="http://schemas.microsoft.com/office/drawing/2014/main" val="4157311319"/>
                  </a:ext>
                </a:extLst>
              </a:tr>
              <a:tr h="0">
                <a:tc>
                  <a:txBody>
                    <a:bodyPr/>
                    <a:lstStyle/>
                    <a:p>
                      <a:pPr algn="l" fontAlgn="t"/>
                      <a:r>
                        <a:rPr lang="en-US" sz="2800" b="0" u="none" strike="noStrike" dirty="0">
                          <a:solidFill>
                            <a:srgbClr val="3F3F3F"/>
                          </a:solidFill>
                          <a:effectLst/>
                          <a:latin typeface="+mn-lt"/>
                        </a:rPr>
                        <a:t>Cluster 3:</a:t>
                      </a:r>
                    </a:p>
                  </a:txBody>
                  <a:tcPr marL="152400" marR="152400" marT="114300" marB="114300">
                    <a:lnL>
                      <a:noFill/>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a:noFill/>
                    </a:lnB>
                  </a:tcPr>
                </a:tc>
                <a:tc>
                  <a:txBody>
                    <a:bodyPr/>
                    <a:lstStyle/>
                    <a:p>
                      <a:pPr algn="l" fontAlgn="t"/>
                      <a:r>
                        <a:rPr lang="en-US" sz="2800" b="0" u="none" strike="noStrike" dirty="0">
                          <a:solidFill>
                            <a:srgbClr val="3F3F3F"/>
                          </a:solidFill>
                          <a:effectLst/>
                          <a:latin typeface="+mn-lt"/>
                        </a:rPr>
                        <a:t>{3, 7, 9}</a:t>
                      </a:r>
                    </a:p>
                  </a:txBody>
                  <a:tcPr marL="152400" marR="152400" marT="114300" marB="1143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a:noFill/>
                    </a:lnB>
                  </a:tcPr>
                </a:tc>
                <a:tc>
                  <a:txBody>
                    <a:bodyPr/>
                    <a:lstStyle/>
                    <a:p>
                      <a:pPr algn="l" fontAlgn="t"/>
                      <a:r>
                        <a:rPr lang="en-US" sz="2800" b="0" u="none" strike="noStrike">
                          <a:solidFill>
                            <a:srgbClr val="3F3F3F"/>
                          </a:solidFill>
                          <a:effectLst/>
                          <a:latin typeface="+mn-lt"/>
                        </a:rPr>
                        <a:t>=</a:t>
                      </a:r>
                    </a:p>
                  </a:txBody>
                  <a:tcPr marL="152400" marR="152400" marT="114300" marB="114300">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a:noFill/>
                    </a:lnB>
                  </a:tcPr>
                </a:tc>
                <a:tc>
                  <a:txBody>
                    <a:bodyPr/>
                    <a:lstStyle/>
                    <a:p>
                      <a:pPr algn="l" fontAlgn="t"/>
                      <a:r>
                        <a:rPr lang="en-US" sz="2800" b="0" u="none" strike="noStrike" dirty="0">
                          <a:solidFill>
                            <a:srgbClr val="3F3F3F"/>
                          </a:solidFill>
                          <a:effectLst/>
                          <a:latin typeface="+mn-lt"/>
                        </a:rPr>
                        <a:t>documents discussing schedule issues</a:t>
                      </a:r>
                    </a:p>
                  </a:txBody>
                  <a:tcPr marL="152400" marR="152400" marT="114300" marB="114300">
                    <a:lnL w="9525" cap="flat" cmpd="sng" algn="ctr">
                      <a:solidFill>
                        <a:srgbClr val="DFDFDF"/>
                      </a:solidFill>
                      <a:prstDash val="solid"/>
                      <a:round/>
                      <a:headEnd type="none" w="med" len="med"/>
                      <a:tailEnd type="none" w="med" len="med"/>
                    </a:lnL>
                    <a:lnR>
                      <a:noFill/>
                    </a:lnR>
                    <a:lnT w="9525" cap="flat" cmpd="sng" algn="ctr">
                      <a:solidFill>
                        <a:srgbClr val="DFDFDF"/>
                      </a:solidFill>
                      <a:prstDash val="solid"/>
                      <a:round/>
                      <a:headEnd type="none" w="med" len="med"/>
                      <a:tailEnd type="none" w="med" len="med"/>
                    </a:lnT>
                    <a:lnB>
                      <a:noFill/>
                    </a:lnB>
                  </a:tcPr>
                </a:tc>
                <a:extLst>
                  <a:ext uri="{0D108BD9-81ED-4DB2-BD59-A6C34878D82A}">
                    <a16:rowId xmlns:a16="http://schemas.microsoft.com/office/drawing/2014/main" val="2769718108"/>
                  </a:ext>
                </a:extLst>
              </a:tr>
            </a:tbl>
          </a:graphicData>
        </a:graphic>
      </p:graphicFrame>
      <p:sp>
        <p:nvSpPr>
          <p:cNvPr id="7" name="TextBox 6">
            <a:extLst>
              <a:ext uri="{FF2B5EF4-FFF2-40B4-BE49-F238E27FC236}">
                <a16:creationId xmlns:a16="http://schemas.microsoft.com/office/drawing/2014/main" id="{7DFA93E8-35F2-C418-E635-90761167997B}"/>
              </a:ext>
            </a:extLst>
          </p:cNvPr>
          <p:cNvSpPr txBox="1"/>
          <p:nvPr/>
        </p:nvSpPr>
        <p:spPr>
          <a:xfrm>
            <a:off x="0" y="1506022"/>
            <a:ext cx="12192000" cy="523220"/>
          </a:xfrm>
          <a:prstGeom prst="rect">
            <a:avLst/>
          </a:prstGeom>
          <a:noFill/>
        </p:spPr>
        <p:txBody>
          <a:bodyPr wrap="square" rtlCol="0">
            <a:spAutoFit/>
          </a:bodyPr>
          <a:lstStyle/>
          <a:p>
            <a:pPr algn="ctr"/>
            <a:r>
              <a:rPr lang="en-US" sz="2800" dirty="0"/>
              <a:t>Hierarchical Clustering for Airline Passenger Concerns</a:t>
            </a:r>
          </a:p>
        </p:txBody>
      </p:sp>
    </p:spTree>
    <p:extLst>
      <p:ext uri="{BB962C8B-B14F-4D97-AF65-F5344CB8AC3E}">
        <p14:creationId xmlns:p14="http://schemas.microsoft.com/office/powerpoint/2010/main" val="127560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C32E-A396-053A-263D-8D4E96BAE281}"/>
              </a:ext>
            </a:extLst>
          </p:cNvPr>
          <p:cNvSpPr>
            <a:spLocks noGrp="1"/>
          </p:cNvSpPr>
          <p:nvPr>
            <p:ph type="title"/>
          </p:nvPr>
        </p:nvSpPr>
        <p:spPr/>
        <p:txBody>
          <a:bodyPr/>
          <a:lstStyle/>
          <a:p>
            <a:pPr algn="ctr"/>
            <a:r>
              <a:rPr lang="en-US" dirty="0"/>
              <a:t>Frequency Document-Term Matrix</a:t>
            </a:r>
          </a:p>
        </p:txBody>
      </p:sp>
      <p:sp>
        <p:nvSpPr>
          <p:cNvPr id="3" name="Content Placeholder 2">
            <a:extLst>
              <a:ext uri="{FF2B5EF4-FFF2-40B4-BE49-F238E27FC236}">
                <a16:creationId xmlns:a16="http://schemas.microsoft.com/office/drawing/2014/main" id="{43C9DADE-D548-0CB7-8577-92B97EEA97B4}"/>
              </a:ext>
            </a:extLst>
          </p:cNvPr>
          <p:cNvSpPr>
            <a:spLocks noGrp="1"/>
          </p:cNvSpPr>
          <p:nvPr>
            <p:ph idx="1"/>
          </p:nvPr>
        </p:nvSpPr>
        <p:spPr/>
        <p:txBody>
          <a:bodyPr/>
          <a:lstStyle/>
          <a:p>
            <a:pPr marL="0" indent="0">
              <a:buNone/>
            </a:pPr>
            <a:r>
              <a:rPr lang="en-US" i="1" dirty="0"/>
              <a:t>Frequency document-term matrix</a:t>
            </a:r>
            <a:r>
              <a:rPr lang="en-US" dirty="0"/>
              <a:t>: A matrix whose rows represent documents (units of text) and columns represent terms (words or word roots), and the entries in the matrix are the number of times each term occurs in each document.</a:t>
            </a:r>
          </a:p>
        </p:txBody>
      </p:sp>
    </p:spTree>
    <p:extLst>
      <p:ext uri="{BB962C8B-B14F-4D97-AF65-F5344CB8AC3E}">
        <p14:creationId xmlns:p14="http://schemas.microsoft.com/office/powerpoint/2010/main" val="657881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3BCC-A1DD-7CBC-77D6-7667D19E9352}"/>
              </a:ext>
            </a:extLst>
          </p:cNvPr>
          <p:cNvSpPr>
            <a:spLocks noGrp="1"/>
          </p:cNvSpPr>
          <p:nvPr>
            <p:ph type="title"/>
          </p:nvPr>
        </p:nvSpPr>
        <p:spPr/>
        <p:txBody>
          <a:bodyPr/>
          <a:lstStyle/>
          <a:p>
            <a:pPr algn="ctr"/>
            <a:r>
              <a:rPr lang="en-US" dirty="0"/>
              <a:t>Frequency Document-Term Matrix Example</a:t>
            </a:r>
          </a:p>
        </p:txBody>
      </p:sp>
      <p:sp>
        <p:nvSpPr>
          <p:cNvPr id="4" name="Content Placeholder 3">
            <a:extLst>
              <a:ext uri="{FF2B5EF4-FFF2-40B4-BE49-F238E27FC236}">
                <a16:creationId xmlns:a16="http://schemas.microsoft.com/office/drawing/2014/main" id="{7EF08691-161A-FA8B-ACBF-1CCAC972EDAB}"/>
              </a:ext>
            </a:extLst>
          </p:cNvPr>
          <p:cNvSpPr>
            <a:spLocks noGrp="1"/>
          </p:cNvSpPr>
          <p:nvPr>
            <p:ph idx="1"/>
          </p:nvPr>
        </p:nvSpPr>
        <p:spPr>
          <a:xfrm>
            <a:off x="838200" y="2058894"/>
            <a:ext cx="10515600" cy="4351338"/>
          </a:xfrm>
        </p:spPr>
        <p:txBody>
          <a:bodyPr>
            <a:normAutofit/>
          </a:bodyPr>
          <a:lstStyle/>
          <a:p>
            <a:pPr marL="457200" lvl="1"/>
            <a:r>
              <a:rPr lang="en-US" sz="2800" dirty="0"/>
              <a:t>A new action film has been released, and we have a sample of 10 reviews from movie critics.</a:t>
            </a:r>
          </a:p>
          <a:p>
            <a:pPr marL="457200" lvl="1"/>
            <a:r>
              <a:rPr lang="en-US" sz="2800" dirty="0"/>
              <a:t>Using preprocessing techniques, we have reduced the number of tokens to only two: “great” and “terrible.” </a:t>
            </a:r>
          </a:p>
          <a:p>
            <a:pPr marL="457200" lvl="1"/>
            <a:r>
              <a:rPr lang="en-US" sz="2800" i="1" dirty="0"/>
              <a:t>Sentiment analysis</a:t>
            </a:r>
            <a:r>
              <a:rPr lang="en-US" sz="2800" dirty="0"/>
              <a:t>: The process of clustering/categorizing comments or reviews as positive, negative, or neutral.</a:t>
            </a:r>
          </a:p>
        </p:txBody>
      </p:sp>
      <p:sp>
        <p:nvSpPr>
          <p:cNvPr id="3" name="TextBox 2">
            <a:extLst>
              <a:ext uri="{FF2B5EF4-FFF2-40B4-BE49-F238E27FC236}">
                <a16:creationId xmlns:a16="http://schemas.microsoft.com/office/drawing/2014/main" id="{6BB86043-DB36-90EE-782A-EB55E36CC477}"/>
              </a:ext>
            </a:extLst>
          </p:cNvPr>
          <p:cNvSpPr txBox="1"/>
          <p:nvPr/>
        </p:nvSpPr>
        <p:spPr>
          <a:xfrm>
            <a:off x="0" y="1506022"/>
            <a:ext cx="12192000" cy="523220"/>
          </a:xfrm>
          <a:prstGeom prst="rect">
            <a:avLst/>
          </a:prstGeom>
          <a:noFill/>
        </p:spPr>
        <p:txBody>
          <a:bodyPr wrap="square" rtlCol="0">
            <a:spAutoFit/>
          </a:bodyPr>
          <a:lstStyle/>
          <a:p>
            <a:pPr algn="ctr"/>
            <a:r>
              <a:rPr lang="en-US" sz="2800" dirty="0"/>
              <a:t>Data for Movie Reviews</a:t>
            </a:r>
          </a:p>
        </p:txBody>
      </p:sp>
    </p:spTree>
    <p:extLst>
      <p:ext uri="{BB962C8B-B14F-4D97-AF65-F5344CB8AC3E}">
        <p14:creationId xmlns:p14="http://schemas.microsoft.com/office/powerpoint/2010/main" val="149768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474B-6D86-E324-1B6F-F2D8800C3708}"/>
              </a:ext>
            </a:extLst>
          </p:cNvPr>
          <p:cNvSpPr>
            <a:spLocks noGrp="1"/>
          </p:cNvSpPr>
          <p:nvPr>
            <p:ph type="title"/>
          </p:nvPr>
        </p:nvSpPr>
        <p:spPr/>
        <p:txBody>
          <a:bodyPr/>
          <a:lstStyle/>
          <a:p>
            <a:pPr algn="ctr"/>
            <a:r>
              <a:rPr lang="en-US" dirty="0"/>
              <a:t>Clustering</a:t>
            </a:r>
          </a:p>
        </p:txBody>
      </p:sp>
      <p:sp>
        <p:nvSpPr>
          <p:cNvPr id="3" name="Content Placeholder 2">
            <a:extLst>
              <a:ext uri="{FF2B5EF4-FFF2-40B4-BE49-F238E27FC236}">
                <a16:creationId xmlns:a16="http://schemas.microsoft.com/office/drawing/2014/main" id="{3E0859FF-E702-5905-F6AF-52843958A1FA}"/>
              </a:ext>
            </a:extLst>
          </p:cNvPr>
          <p:cNvSpPr>
            <a:spLocks noGrp="1"/>
          </p:cNvSpPr>
          <p:nvPr>
            <p:ph idx="1"/>
          </p:nvPr>
        </p:nvSpPr>
        <p:spPr/>
        <p:txBody>
          <a:bodyPr/>
          <a:lstStyle/>
          <a:p>
            <a:pPr marL="465138" indent="-239713"/>
            <a:r>
              <a:rPr lang="en-US" dirty="0"/>
              <a:t>Goal of clustering is to segment observations into similar groups based on observed variables.</a:t>
            </a:r>
          </a:p>
          <a:p>
            <a:pPr marL="465138" indent="-239713"/>
            <a:r>
              <a:rPr lang="en-US" dirty="0"/>
              <a:t>Can be employed during the data-preparation step to identify variables or observations that can be aggregated or removed from consideration.</a:t>
            </a:r>
          </a:p>
          <a:p>
            <a:pPr marL="465138" indent="-239713"/>
            <a:r>
              <a:rPr lang="en-US" dirty="0"/>
              <a:t>Commonly used in marketing to divide customers into different homogenous groups; known as market segmentation.</a:t>
            </a:r>
          </a:p>
          <a:p>
            <a:pPr marL="465138" indent="-239713"/>
            <a:r>
              <a:rPr lang="en-US" dirty="0"/>
              <a:t>Used to identify outliers.</a:t>
            </a:r>
          </a:p>
        </p:txBody>
      </p:sp>
    </p:spTree>
    <p:extLst>
      <p:ext uri="{BB962C8B-B14F-4D97-AF65-F5344CB8AC3E}">
        <p14:creationId xmlns:p14="http://schemas.microsoft.com/office/powerpoint/2010/main" val="1128162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F818-C5B8-79A3-6EC8-914418EE08BE}"/>
              </a:ext>
            </a:extLst>
          </p:cNvPr>
          <p:cNvSpPr>
            <a:spLocks noGrp="1"/>
          </p:cNvSpPr>
          <p:nvPr>
            <p:ph type="title"/>
          </p:nvPr>
        </p:nvSpPr>
        <p:spPr/>
        <p:txBody>
          <a:bodyPr/>
          <a:lstStyle/>
          <a:p>
            <a:pPr algn="ctr"/>
            <a:r>
              <a:rPr lang="en-US" dirty="0"/>
              <a:t>Frequency Document-Term Matrix Example</a:t>
            </a:r>
          </a:p>
        </p:txBody>
      </p:sp>
      <p:graphicFrame>
        <p:nvGraphicFramePr>
          <p:cNvPr id="3" name="Table Placeholder 6">
            <a:extLst>
              <a:ext uri="{FF2B5EF4-FFF2-40B4-BE49-F238E27FC236}">
                <a16:creationId xmlns:a16="http://schemas.microsoft.com/office/drawing/2014/main" id="{60FBB8FD-817C-A47D-E18A-5066BB949C78}"/>
              </a:ext>
            </a:extLst>
          </p:cNvPr>
          <p:cNvGraphicFramePr>
            <a:graphicFrameLocks/>
          </p:cNvGraphicFramePr>
          <p:nvPr>
            <p:extLst>
              <p:ext uri="{D42A27DB-BD31-4B8C-83A1-F6EECF244321}">
                <p14:modId xmlns:p14="http://schemas.microsoft.com/office/powerpoint/2010/main" val="3094707970"/>
              </p:ext>
            </p:extLst>
          </p:nvPr>
        </p:nvGraphicFramePr>
        <p:xfrm>
          <a:off x="2908298" y="2105025"/>
          <a:ext cx="6375402" cy="3694778"/>
        </p:xfrm>
        <a:graphic>
          <a:graphicData uri="http://schemas.openxmlformats.org/drawingml/2006/table">
            <a:tbl>
              <a:tblPr firstRow="1" bandRow="1">
                <a:tableStyleId>{5940675A-B579-460E-94D1-54222C63F5DA}</a:tableStyleId>
              </a:tblPr>
              <a:tblGrid>
                <a:gridCol w="2125134">
                  <a:extLst>
                    <a:ext uri="{9D8B030D-6E8A-4147-A177-3AD203B41FA5}">
                      <a16:colId xmlns:a16="http://schemas.microsoft.com/office/drawing/2014/main" val="3654518653"/>
                    </a:ext>
                  </a:extLst>
                </a:gridCol>
                <a:gridCol w="2125134">
                  <a:extLst>
                    <a:ext uri="{9D8B030D-6E8A-4147-A177-3AD203B41FA5}">
                      <a16:colId xmlns:a16="http://schemas.microsoft.com/office/drawing/2014/main" val="2872514291"/>
                    </a:ext>
                  </a:extLst>
                </a:gridCol>
                <a:gridCol w="2125134">
                  <a:extLst>
                    <a:ext uri="{9D8B030D-6E8A-4147-A177-3AD203B41FA5}">
                      <a16:colId xmlns:a16="http://schemas.microsoft.com/office/drawing/2014/main" val="4125731129"/>
                    </a:ext>
                  </a:extLst>
                </a:gridCol>
              </a:tblGrid>
              <a:tr h="302638">
                <a:tc>
                  <a:txBody>
                    <a:bodyPr/>
                    <a:lstStyle/>
                    <a:p>
                      <a:endParaRPr lang="en-US" b="1" dirty="0"/>
                    </a:p>
                  </a:txBody>
                  <a:tcPr marL="167320" marR="167320" anchor="b"/>
                </a:tc>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Term</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marL="167320" marR="167320" anchor="b">
                    <a:lnL w="12700" cap="flat" cmpd="sng" algn="ctr">
                      <a:noFill/>
                      <a:prstDash val="solid"/>
                      <a:round/>
                      <a:headEnd type="none" w="med" len="med"/>
                      <a:tailEnd type="none" w="med" len="med"/>
                    </a:lnL>
                  </a:tcPr>
                </a:tc>
                <a:extLst>
                  <a:ext uri="{0D108BD9-81ED-4DB2-BD59-A6C34878D82A}">
                    <a16:rowId xmlns:a16="http://schemas.microsoft.com/office/drawing/2014/main" val="2136108587"/>
                  </a:ext>
                </a:extLst>
              </a:tr>
              <a:tr h="302638">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Document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Great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Terrible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2675800215"/>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1113897348"/>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2781737945"/>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2256937058"/>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1740514752"/>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124865791"/>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2178821697"/>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271174886"/>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3251290112"/>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2908495342"/>
                  </a:ext>
                </a:extLst>
              </a:tr>
              <a:tr h="302638">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25490" marR="125490" marT="0" marB="0" anchor="b"/>
                </a:tc>
                <a:extLst>
                  <a:ext uri="{0D108BD9-81ED-4DB2-BD59-A6C34878D82A}">
                    <a16:rowId xmlns:a16="http://schemas.microsoft.com/office/drawing/2014/main" val="1678020914"/>
                  </a:ext>
                </a:extLst>
              </a:tr>
            </a:tbl>
          </a:graphicData>
        </a:graphic>
      </p:graphicFrame>
      <p:sp>
        <p:nvSpPr>
          <p:cNvPr id="6" name="TextBox 5">
            <a:extLst>
              <a:ext uri="{FF2B5EF4-FFF2-40B4-BE49-F238E27FC236}">
                <a16:creationId xmlns:a16="http://schemas.microsoft.com/office/drawing/2014/main" id="{B3F6E75B-25B2-9D01-9C1A-4B5DAC510AEE}"/>
              </a:ext>
            </a:extLst>
          </p:cNvPr>
          <p:cNvSpPr txBox="1"/>
          <p:nvPr/>
        </p:nvSpPr>
        <p:spPr>
          <a:xfrm>
            <a:off x="0" y="1506022"/>
            <a:ext cx="12192000" cy="523220"/>
          </a:xfrm>
          <a:prstGeom prst="rect">
            <a:avLst/>
          </a:prstGeom>
          <a:noFill/>
        </p:spPr>
        <p:txBody>
          <a:bodyPr wrap="square" rtlCol="0">
            <a:spAutoFit/>
          </a:bodyPr>
          <a:lstStyle/>
          <a:p>
            <a:pPr algn="ctr"/>
            <a:r>
              <a:rPr lang="en-US" sz="2800" dirty="0"/>
              <a:t>Frequency Document-Term Matrix for Movie Reviews</a:t>
            </a:r>
          </a:p>
        </p:txBody>
      </p:sp>
    </p:spTree>
    <p:extLst>
      <p:ext uri="{BB962C8B-B14F-4D97-AF65-F5344CB8AC3E}">
        <p14:creationId xmlns:p14="http://schemas.microsoft.com/office/powerpoint/2010/main" val="2404108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05D9-5188-2B2E-2F42-6E5C8937DE1C}"/>
              </a:ext>
            </a:extLst>
          </p:cNvPr>
          <p:cNvSpPr>
            <a:spLocks noGrp="1"/>
          </p:cNvSpPr>
          <p:nvPr>
            <p:ph type="title"/>
          </p:nvPr>
        </p:nvSpPr>
        <p:spPr/>
        <p:txBody>
          <a:bodyPr/>
          <a:lstStyle/>
          <a:p>
            <a:pPr algn="ctr"/>
            <a:r>
              <a:rPr lang="en-US" dirty="0"/>
              <a:t>Frequency Document-Term Matrix Example</a:t>
            </a:r>
          </a:p>
        </p:txBody>
      </p:sp>
      <p:pic>
        <p:nvPicPr>
          <p:cNvPr id="3" name="Picture Placeholder 7" descr="The scatter graph plots terrible versus great. The cluster 1 contains three points. The coordinates of the data points are (1, 2); (1, 3); and (0, 5). The cluster 2 contains five points. The coordinates of the data points are: (3, 3); (4, 1); (5, 0); (5, 1); and (5, 3). Cluster 1 and cluster 2 are each enclosed by an ellipse.&#10;&#10;">
            <a:extLst>
              <a:ext uri="{FF2B5EF4-FFF2-40B4-BE49-F238E27FC236}">
                <a16:creationId xmlns:a16="http://schemas.microsoft.com/office/drawing/2014/main" id="{BFB5367B-D252-D588-2600-82F85DD28596}"/>
              </a:ext>
            </a:extLst>
          </p:cNvPr>
          <p:cNvPicPr>
            <a:picLocks noChangeAspect="1"/>
          </p:cNvPicPr>
          <p:nvPr/>
        </p:nvPicPr>
        <p:blipFill rotWithShape="1">
          <a:blip r:embed="rId2">
            <a:extLst>
              <a:ext uri="{28A0092B-C50C-407E-A947-70E740481C1C}">
                <a14:useLocalDpi xmlns:a14="http://schemas.microsoft.com/office/drawing/2010/main" val="0"/>
              </a:ext>
            </a:extLst>
          </a:blip>
          <a:srcRect l="14942" t="15729" r="14666" b="9299"/>
          <a:stretch/>
        </p:blipFill>
        <p:spPr>
          <a:xfrm>
            <a:off x="3280535" y="2301552"/>
            <a:ext cx="5630930" cy="3488967"/>
          </a:xfrm>
          <a:prstGeom prst="rect">
            <a:avLst/>
          </a:prstGeom>
        </p:spPr>
      </p:pic>
      <p:sp>
        <p:nvSpPr>
          <p:cNvPr id="4" name="TextBox 3">
            <a:extLst>
              <a:ext uri="{FF2B5EF4-FFF2-40B4-BE49-F238E27FC236}">
                <a16:creationId xmlns:a16="http://schemas.microsoft.com/office/drawing/2014/main" id="{2AA43C01-5FC1-5DE8-A7DD-0A00C64EB4E3}"/>
              </a:ext>
            </a:extLst>
          </p:cNvPr>
          <p:cNvSpPr txBox="1"/>
          <p:nvPr/>
        </p:nvSpPr>
        <p:spPr>
          <a:xfrm>
            <a:off x="0" y="1506022"/>
            <a:ext cx="12192000" cy="523220"/>
          </a:xfrm>
          <a:prstGeom prst="rect">
            <a:avLst/>
          </a:prstGeom>
          <a:noFill/>
        </p:spPr>
        <p:txBody>
          <a:bodyPr wrap="square" rtlCol="0">
            <a:spAutoFit/>
          </a:bodyPr>
          <a:lstStyle/>
          <a:p>
            <a:pPr algn="ctr"/>
            <a:r>
              <a:rPr lang="en-US" sz="2800" dirty="0"/>
              <a:t>k-Means Clustering for Movie Reviews</a:t>
            </a:r>
          </a:p>
        </p:txBody>
      </p:sp>
    </p:spTree>
    <p:extLst>
      <p:ext uri="{BB962C8B-B14F-4D97-AF65-F5344CB8AC3E}">
        <p14:creationId xmlns:p14="http://schemas.microsoft.com/office/powerpoint/2010/main" val="3000359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7141-98C9-01AF-E6BD-6F253AA0E6E5}"/>
              </a:ext>
            </a:extLst>
          </p:cNvPr>
          <p:cNvSpPr>
            <a:spLocks noGrp="1"/>
          </p:cNvSpPr>
          <p:nvPr>
            <p:ph type="title"/>
          </p:nvPr>
        </p:nvSpPr>
        <p:spPr/>
        <p:txBody>
          <a:bodyPr/>
          <a:lstStyle/>
          <a:p>
            <a:pPr algn="ctr"/>
            <a:r>
              <a:rPr lang="en-US" dirty="0"/>
              <a:t>Frequency Document-Term Matrix Example</a:t>
            </a:r>
          </a:p>
        </p:txBody>
      </p:sp>
      <p:sp>
        <p:nvSpPr>
          <p:cNvPr id="3" name="Content Placeholder 2">
            <a:extLst>
              <a:ext uri="{FF2B5EF4-FFF2-40B4-BE49-F238E27FC236}">
                <a16:creationId xmlns:a16="http://schemas.microsoft.com/office/drawing/2014/main" id="{7A116450-536E-50F8-A3F4-B462508C6384}"/>
              </a:ext>
            </a:extLst>
          </p:cNvPr>
          <p:cNvSpPr>
            <a:spLocks noGrp="1"/>
          </p:cNvSpPr>
          <p:nvPr>
            <p:ph idx="1"/>
          </p:nvPr>
        </p:nvSpPr>
        <p:spPr>
          <a:xfrm>
            <a:off x="838201" y="2558868"/>
            <a:ext cx="5012289" cy="3289839"/>
          </a:xfrm>
        </p:spPr>
        <p:txBody>
          <a:bodyPr/>
          <a:lstStyle/>
          <a:p>
            <a:pPr marL="0" indent="0">
              <a:buNone/>
            </a:pPr>
            <a:r>
              <a:rPr lang="en-US" dirty="0"/>
              <a:t>Cosine distance: A measure of dissimilarity between two observations often used on frequency data derived from text because it is unaffected by the magnitude of the frequency and instead measures differences in frequency patterns.</a:t>
            </a:r>
          </a:p>
        </p:txBody>
      </p:sp>
      <p:sp>
        <p:nvSpPr>
          <p:cNvPr id="6" name="TextBox 5">
            <a:extLst>
              <a:ext uri="{FF2B5EF4-FFF2-40B4-BE49-F238E27FC236}">
                <a16:creationId xmlns:a16="http://schemas.microsoft.com/office/drawing/2014/main" id="{A02D0906-5799-CED6-8505-AD99A772C53C}"/>
              </a:ext>
            </a:extLst>
          </p:cNvPr>
          <p:cNvSpPr txBox="1"/>
          <p:nvPr/>
        </p:nvSpPr>
        <p:spPr>
          <a:xfrm>
            <a:off x="0" y="1506022"/>
            <a:ext cx="12192000" cy="523220"/>
          </a:xfrm>
          <a:prstGeom prst="rect">
            <a:avLst/>
          </a:prstGeom>
          <a:noFill/>
        </p:spPr>
        <p:txBody>
          <a:bodyPr wrap="square" rtlCol="0">
            <a:spAutoFit/>
          </a:bodyPr>
          <a:lstStyle/>
          <a:p>
            <a:pPr algn="ctr"/>
            <a:r>
              <a:rPr lang="en-US" sz="2800" dirty="0"/>
              <a:t>Distance Measurement for Movie Reviews</a:t>
            </a:r>
          </a:p>
        </p:txBody>
      </p:sp>
      <p:grpSp>
        <p:nvGrpSpPr>
          <p:cNvPr id="9" name="Group 8">
            <a:extLst>
              <a:ext uri="{FF2B5EF4-FFF2-40B4-BE49-F238E27FC236}">
                <a16:creationId xmlns:a16="http://schemas.microsoft.com/office/drawing/2014/main" id="{B23DCC8C-A32F-A4E5-15C1-1B66FBF6DCC6}"/>
              </a:ext>
            </a:extLst>
          </p:cNvPr>
          <p:cNvGrpSpPr/>
          <p:nvPr/>
        </p:nvGrpSpPr>
        <p:grpSpPr>
          <a:xfrm>
            <a:off x="5981431" y="2619271"/>
            <a:ext cx="5545904" cy="3128963"/>
            <a:chOff x="4291012" y="3748283"/>
            <a:chExt cx="3697269" cy="2085975"/>
          </a:xfrm>
        </p:grpSpPr>
        <p:pic>
          <p:nvPicPr>
            <p:cNvPr id="5" name="Picture 4">
              <a:extLst>
                <a:ext uri="{FF2B5EF4-FFF2-40B4-BE49-F238E27FC236}">
                  <a16:creationId xmlns:a16="http://schemas.microsoft.com/office/drawing/2014/main" id="{39784CA2-7FC4-2D96-9A96-A53F8E59CD1C}"/>
                </a:ext>
              </a:extLst>
            </p:cNvPr>
            <p:cNvPicPr>
              <a:picLocks noChangeAspect="1"/>
            </p:cNvPicPr>
            <p:nvPr/>
          </p:nvPicPr>
          <p:blipFill>
            <a:blip r:embed="rId2"/>
            <a:stretch>
              <a:fillRect/>
            </a:stretch>
          </p:blipFill>
          <p:spPr>
            <a:xfrm>
              <a:off x="4291012" y="3748283"/>
              <a:ext cx="3609975" cy="2085975"/>
            </a:xfrm>
            <a:prstGeom prst="rect">
              <a:avLst/>
            </a:prstGeom>
          </p:spPr>
        </p:pic>
        <p:sp>
          <p:nvSpPr>
            <p:cNvPr id="7" name="TextBox 6">
              <a:extLst>
                <a:ext uri="{FF2B5EF4-FFF2-40B4-BE49-F238E27FC236}">
                  <a16:creationId xmlns:a16="http://schemas.microsoft.com/office/drawing/2014/main" id="{98671FE6-B50D-B158-A8CD-A957AFCC03A7}"/>
                </a:ext>
              </a:extLst>
            </p:cNvPr>
            <p:cNvSpPr txBox="1"/>
            <p:nvPr/>
          </p:nvSpPr>
          <p:spPr>
            <a:xfrm>
              <a:off x="5255323" y="3867288"/>
              <a:ext cx="1138686" cy="369332"/>
            </a:xfrm>
            <a:prstGeom prst="rect">
              <a:avLst/>
            </a:prstGeom>
            <a:noFill/>
          </p:spPr>
          <p:txBody>
            <a:bodyPr wrap="square" rtlCol="0">
              <a:spAutoFit/>
            </a:bodyPr>
            <a:lstStyle/>
            <a:p>
              <a:r>
                <a:rPr lang="en-US" dirty="0"/>
                <a:t>Review 10</a:t>
              </a:r>
            </a:p>
          </p:txBody>
        </p:sp>
        <p:sp>
          <p:nvSpPr>
            <p:cNvPr id="8" name="TextBox 7">
              <a:extLst>
                <a:ext uri="{FF2B5EF4-FFF2-40B4-BE49-F238E27FC236}">
                  <a16:creationId xmlns:a16="http://schemas.microsoft.com/office/drawing/2014/main" id="{AEA1D90A-0150-CC5F-8229-90C1E333592C}"/>
                </a:ext>
              </a:extLst>
            </p:cNvPr>
            <p:cNvSpPr txBox="1"/>
            <p:nvPr/>
          </p:nvSpPr>
          <p:spPr>
            <a:xfrm>
              <a:off x="6924354" y="4501368"/>
              <a:ext cx="1063927" cy="369332"/>
            </a:xfrm>
            <a:prstGeom prst="rect">
              <a:avLst/>
            </a:prstGeom>
            <a:noFill/>
          </p:spPr>
          <p:txBody>
            <a:bodyPr wrap="square" rtlCol="0">
              <a:spAutoFit/>
            </a:bodyPr>
            <a:lstStyle/>
            <a:p>
              <a:r>
                <a:rPr lang="en-US" dirty="0"/>
                <a:t>Review 2</a:t>
              </a:r>
            </a:p>
          </p:txBody>
        </p:sp>
      </p:grpSp>
    </p:spTree>
    <p:extLst>
      <p:ext uri="{BB962C8B-B14F-4D97-AF65-F5344CB8AC3E}">
        <p14:creationId xmlns:p14="http://schemas.microsoft.com/office/powerpoint/2010/main" val="3974338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B018-2A94-5139-C16B-8F2B112F65A4}"/>
              </a:ext>
            </a:extLst>
          </p:cNvPr>
          <p:cNvSpPr>
            <a:spLocks noGrp="1"/>
          </p:cNvSpPr>
          <p:nvPr>
            <p:ph type="title"/>
          </p:nvPr>
        </p:nvSpPr>
        <p:spPr/>
        <p:txBody>
          <a:bodyPr/>
          <a:lstStyle/>
          <a:p>
            <a:pPr algn="ctr"/>
            <a:r>
              <a:rPr lang="en-US" dirty="0"/>
              <a:t>Word Cloud</a:t>
            </a:r>
          </a:p>
        </p:txBody>
      </p:sp>
      <p:sp>
        <p:nvSpPr>
          <p:cNvPr id="3" name="Content Placeholder 2">
            <a:extLst>
              <a:ext uri="{FF2B5EF4-FFF2-40B4-BE49-F238E27FC236}">
                <a16:creationId xmlns:a16="http://schemas.microsoft.com/office/drawing/2014/main" id="{A67DB452-DAA0-C83D-8099-33E4D34DA2C2}"/>
              </a:ext>
            </a:extLst>
          </p:cNvPr>
          <p:cNvSpPr>
            <a:spLocks noGrp="1"/>
          </p:cNvSpPr>
          <p:nvPr>
            <p:ph idx="1"/>
          </p:nvPr>
        </p:nvSpPr>
        <p:spPr/>
        <p:txBody>
          <a:bodyPr/>
          <a:lstStyle/>
          <a:p>
            <a:pPr marL="0" indent="0">
              <a:buNone/>
            </a:pPr>
            <a:r>
              <a:rPr lang="en-US" i="1" dirty="0"/>
              <a:t>Word cloud</a:t>
            </a:r>
            <a:r>
              <a:rPr lang="en-US" dirty="0"/>
              <a:t>: A visualization of text data based on word frequencies in a document or set of documents.</a:t>
            </a:r>
          </a:p>
        </p:txBody>
      </p:sp>
      <p:pic>
        <p:nvPicPr>
          <p:cNvPr id="5" name="Picture 4">
            <a:extLst>
              <a:ext uri="{FF2B5EF4-FFF2-40B4-BE49-F238E27FC236}">
                <a16:creationId xmlns:a16="http://schemas.microsoft.com/office/drawing/2014/main" id="{A5E2ACBB-900A-A0D2-8B13-BDC80E9173B8}"/>
              </a:ext>
            </a:extLst>
          </p:cNvPr>
          <p:cNvPicPr>
            <a:picLocks noChangeAspect="1"/>
          </p:cNvPicPr>
          <p:nvPr/>
        </p:nvPicPr>
        <p:blipFill>
          <a:blip r:embed="rId2"/>
          <a:stretch>
            <a:fillRect/>
          </a:stretch>
        </p:blipFill>
        <p:spPr>
          <a:xfrm>
            <a:off x="3302078" y="2889184"/>
            <a:ext cx="5680710" cy="3653790"/>
          </a:xfrm>
          <a:prstGeom prst="rect">
            <a:avLst/>
          </a:prstGeom>
        </p:spPr>
      </p:pic>
    </p:spTree>
    <p:extLst>
      <p:ext uri="{BB962C8B-B14F-4D97-AF65-F5344CB8AC3E}">
        <p14:creationId xmlns:p14="http://schemas.microsoft.com/office/powerpoint/2010/main" val="42360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sz="4400" dirty="0"/>
              <a:t>Clustering Categorical Variables: Matching Coefficient</a:t>
            </a:r>
            <a:endParaRPr lang="en-US" dirty="0"/>
          </a:p>
        </p:txBody>
      </p:sp>
      <p:sp>
        <p:nvSpPr>
          <p:cNvPr id="3" name="Content Placeholder 2"/>
          <p:cNvSpPr>
            <a:spLocks noGrp="1"/>
          </p:cNvSpPr>
          <p:nvPr>
            <p:ph idx="1"/>
          </p:nvPr>
        </p:nvSpPr>
        <p:spPr/>
        <p:txBody>
          <a:bodyPr/>
          <a:lstStyle/>
          <a:p>
            <a:pPr marL="0" indent="0">
              <a:buNone/>
            </a:pPr>
            <a:r>
              <a:rPr lang="en-US" i="1" dirty="0"/>
              <a:t>Matching coefficient</a:t>
            </a:r>
            <a:r>
              <a:rPr lang="en-US" dirty="0"/>
              <a:t>: Measure of similarity between observations based on the number of matching values of categorical variables.</a:t>
            </a:r>
          </a:p>
          <a:p>
            <a:pPr lvl="1"/>
            <a:r>
              <a:rPr lang="en-US" sz="2800" i="1" dirty="0"/>
              <a:t>Matching distance</a:t>
            </a:r>
            <a:r>
              <a:rPr lang="en-US" sz="2800" dirty="0"/>
              <a:t>: Measure of dissimilarity between observations based on the matching coefficient.</a:t>
            </a:r>
          </a:p>
        </p:txBody>
      </p:sp>
      <p:pic>
        <p:nvPicPr>
          <p:cNvPr id="4" name="Picture Placeholder 2" descr="Matching coefficient = number of variables with matching value for observations u and v over, total number of variables.&#10;&#10;">
            <a:extLst>
              <a:ext uri="{FF2B5EF4-FFF2-40B4-BE49-F238E27FC236}">
                <a16:creationId xmlns:a16="http://schemas.microsoft.com/office/drawing/2014/main" id="{8AE2A4BD-4544-B78F-A0DE-FB53D16148CB}"/>
              </a:ext>
            </a:extLst>
          </p:cNvPr>
          <p:cNvPicPr>
            <a:picLocks noChangeAspect="1"/>
          </p:cNvPicPr>
          <p:nvPr/>
        </p:nvPicPr>
        <p:blipFill rotWithShape="1">
          <a:blip r:embed="rId2"/>
          <a:srcRect l="833" t="10294" r="13740" b="4165"/>
          <a:stretch/>
        </p:blipFill>
        <p:spPr>
          <a:xfrm>
            <a:off x="1514474" y="4411078"/>
            <a:ext cx="9163049" cy="1288249"/>
          </a:xfrm>
          <a:prstGeom prst="rect">
            <a:avLst/>
          </a:prstGeom>
        </p:spPr>
      </p:pic>
    </p:spTree>
    <p:extLst>
      <p:ext uri="{BB962C8B-B14F-4D97-AF65-F5344CB8AC3E}">
        <p14:creationId xmlns:p14="http://schemas.microsoft.com/office/powerpoint/2010/main" val="399442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dirty="0"/>
              <a:t>Clustering Categorical Variables: Matching Coefficient</a:t>
            </a:r>
          </a:p>
        </p:txBody>
      </p:sp>
      <p:graphicFrame>
        <p:nvGraphicFramePr>
          <p:cNvPr id="4" name="Object 3"/>
          <p:cNvGraphicFramePr>
            <a:graphicFrameLocks noChangeAspect="1"/>
          </p:cNvGraphicFramePr>
          <p:nvPr>
            <p:extLst>
              <p:ext uri="{D42A27DB-BD31-4B8C-83A1-F6EECF244321}">
                <p14:modId xmlns:p14="http://schemas.microsoft.com/office/powerpoint/2010/main" val="2050612709"/>
              </p:ext>
            </p:extLst>
          </p:nvPr>
        </p:nvGraphicFramePr>
        <p:xfrm>
          <a:off x="2225262" y="3275901"/>
          <a:ext cx="7722481" cy="2420764"/>
        </p:xfrm>
        <a:graphic>
          <a:graphicData uri="http://schemas.openxmlformats.org/presentationml/2006/ole">
            <mc:AlternateContent xmlns:mc="http://schemas.openxmlformats.org/markup-compatibility/2006">
              <mc:Choice xmlns:v="urn:schemas-microsoft-com:vml" Requires="v">
                <p:oleObj name="Worksheet" r:id="rId2" imgW="6715201" imgH="2105012" progId="Excel.Sheet.12">
                  <p:embed/>
                </p:oleObj>
              </mc:Choice>
              <mc:Fallback>
                <p:oleObj name="Worksheet" r:id="rId2" imgW="6715201" imgH="2105012" progId="Excel.Sheet.12">
                  <p:embed/>
                  <p:pic>
                    <p:nvPicPr>
                      <p:cNvPr id="0" name=""/>
                      <p:cNvPicPr/>
                      <p:nvPr/>
                    </p:nvPicPr>
                    <p:blipFill>
                      <a:blip r:embed="rId3"/>
                      <a:stretch>
                        <a:fillRect/>
                      </a:stretch>
                    </p:blipFill>
                    <p:spPr>
                      <a:xfrm>
                        <a:off x="2225262" y="3275901"/>
                        <a:ext cx="7722481" cy="242076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43356125"/>
              </p:ext>
            </p:extLst>
          </p:nvPr>
        </p:nvGraphicFramePr>
        <p:xfrm>
          <a:off x="206632" y="2221988"/>
          <a:ext cx="11764302" cy="668237"/>
        </p:xfrm>
        <a:graphic>
          <a:graphicData uri="http://schemas.openxmlformats.org/presentationml/2006/ole">
            <mc:AlternateContent xmlns:mc="http://schemas.openxmlformats.org/markup-compatibility/2006">
              <mc:Choice xmlns:v="urn:schemas-microsoft-com:vml" Requires="v">
                <p:oleObj name="Worksheet" r:id="rId4" imgW="10229828" imgH="581076" progId="Excel.Sheet.12">
                  <p:embed/>
                </p:oleObj>
              </mc:Choice>
              <mc:Fallback>
                <p:oleObj name="Worksheet" r:id="rId4" imgW="10229828" imgH="581076" progId="Excel.Sheet.12">
                  <p:embed/>
                  <p:pic>
                    <p:nvPicPr>
                      <p:cNvPr id="0" name=""/>
                      <p:cNvPicPr/>
                      <p:nvPr/>
                    </p:nvPicPr>
                    <p:blipFill>
                      <a:blip r:embed="rId5"/>
                      <a:stretch>
                        <a:fillRect/>
                      </a:stretch>
                    </p:blipFill>
                    <p:spPr>
                      <a:xfrm>
                        <a:off x="206632" y="2221988"/>
                        <a:ext cx="11764302" cy="66823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395BE52-CFC8-AC83-FD2D-AD01C7AD75BC}"/>
              </a:ext>
            </a:extLst>
          </p:cNvPr>
          <p:cNvSpPr txBox="1"/>
          <p:nvPr/>
        </p:nvSpPr>
        <p:spPr>
          <a:xfrm>
            <a:off x="0" y="1506022"/>
            <a:ext cx="12192000" cy="523220"/>
          </a:xfrm>
          <a:prstGeom prst="rect">
            <a:avLst/>
          </a:prstGeom>
          <a:noFill/>
        </p:spPr>
        <p:txBody>
          <a:bodyPr wrap="square" rtlCol="0">
            <a:spAutoFit/>
          </a:bodyPr>
          <a:lstStyle/>
          <a:p>
            <a:pPr algn="ctr"/>
            <a:r>
              <a:rPr lang="en-US" sz="2800" dirty="0"/>
              <a:t>Matching Coefficients for Titanic Passenger Data</a:t>
            </a:r>
          </a:p>
        </p:txBody>
      </p:sp>
    </p:spTree>
    <p:extLst>
      <p:ext uri="{BB962C8B-B14F-4D97-AF65-F5344CB8AC3E}">
        <p14:creationId xmlns:p14="http://schemas.microsoft.com/office/powerpoint/2010/main" val="349429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FEB4-482D-248B-5133-EC6DEE2FC0BA}"/>
              </a:ext>
            </a:extLst>
          </p:cNvPr>
          <p:cNvSpPr>
            <a:spLocks noGrp="1"/>
          </p:cNvSpPr>
          <p:nvPr>
            <p:ph type="title"/>
          </p:nvPr>
        </p:nvSpPr>
        <p:spPr>
          <a:xfrm>
            <a:off x="0" y="365125"/>
            <a:ext cx="12192000" cy="1325563"/>
          </a:xfrm>
        </p:spPr>
        <p:txBody>
          <a:bodyPr/>
          <a:lstStyle/>
          <a:p>
            <a:pPr algn="ctr"/>
            <a:r>
              <a:rPr lang="en-US" sz="4400" dirty="0"/>
              <a:t>Clustering Categorical Variables: Jaccard’s Coefficient</a:t>
            </a:r>
            <a:endParaRPr lang="en-US" dirty="0"/>
          </a:p>
        </p:txBody>
      </p:sp>
      <p:sp>
        <p:nvSpPr>
          <p:cNvPr id="3" name="Content Placeholder 2">
            <a:extLst>
              <a:ext uri="{FF2B5EF4-FFF2-40B4-BE49-F238E27FC236}">
                <a16:creationId xmlns:a16="http://schemas.microsoft.com/office/drawing/2014/main" id="{A412DF16-6524-A5F5-A1F1-EAD16A2D1AB3}"/>
              </a:ext>
            </a:extLst>
          </p:cNvPr>
          <p:cNvSpPr>
            <a:spLocks noGrp="1"/>
          </p:cNvSpPr>
          <p:nvPr>
            <p:ph idx="1"/>
          </p:nvPr>
        </p:nvSpPr>
        <p:spPr/>
        <p:txBody>
          <a:bodyPr/>
          <a:lstStyle/>
          <a:p>
            <a:pPr marL="0" indent="0">
              <a:buNone/>
            </a:pPr>
            <a:r>
              <a:rPr lang="en-US" i="1" dirty="0"/>
              <a:t>Jaccard’s coefficient</a:t>
            </a:r>
            <a:r>
              <a:rPr lang="en-US" dirty="0"/>
              <a:t>: Measure of similarity between observations consisting solely of binary categorical variables that considers only matches of nonzero entries.</a:t>
            </a:r>
          </a:p>
          <a:p>
            <a:pPr lvl="1"/>
            <a:r>
              <a:rPr lang="en-US" sz="2800" i="1" dirty="0"/>
              <a:t>Jaccard distance</a:t>
            </a:r>
            <a:r>
              <a:rPr lang="en-US" sz="2800" dirty="0"/>
              <a:t>: Measure of dissimilarity between observations based on Jaccard’s coefficient.</a:t>
            </a:r>
          </a:p>
        </p:txBody>
      </p:sp>
      <p:pic>
        <p:nvPicPr>
          <p:cNvPr id="4" name="Picture Placeholder 5" descr="Jaccard’s coefficient = number of variables with matching nonzero value for observations u and v over, total number of variables minus number of variables with matching zero values for observations u and v.&#10;&#10;">
            <a:extLst>
              <a:ext uri="{FF2B5EF4-FFF2-40B4-BE49-F238E27FC236}">
                <a16:creationId xmlns:a16="http://schemas.microsoft.com/office/drawing/2014/main" id="{E18D2FA1-7D07-A568-DB1A-D70B087E7C9C}"/>
              </a:ext>
            </a:extLst>
          </p:cNvPr>
          <p:cNvPicPr>
            <a:picLocks noChangeAspect="1"/>
          </p:cNvPicPr>
          <p:nvPr/>
        </p:nvPicPr>
        <p:blipFill rotWithShape="1">
          <a:blip r:embed="rId2"/>
          <a:srcRect l="587" r="5460"/>
          <a:stretch/>
        </p:blipFill>
        <p:spPr>
          <a:xfrm>
            <a:off x="680324" y="4310605"/>
            <a:ext cx="10831351" cy="1290052"/>
          </a:xfrm>
          <a:prstGeom prst="rect">
            <a:avLst/>
          </a:prstGeom>
        </p:spPr>
      </p:pic>
    </p:spTree>
    <p:extLst>
      <p:ext uri="{BB962C8B-B14F-4D97-AF65-F5344CB8AC3E}">
        <p14:creationId xmlns:p14="http://schemas.microsoft.com/office/powerpoint/2010/main" val="403145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dirty="0"/>
              <a:t>Clustering Categorical Variables: </a:t>
            </a:r>
            <a:r>
              <a:rPr lang="en-US" dirty="0" err="1"/>
              <a:t>Jaccard’s</a:t>
            </a:r>
            <a:r>
              <a:rPr lang="en-US" dirty="0"/>
              <a:t> Coefficient</a:t>
            </a:r>
            <a:r>
              <a:rPr lang="en-US" sz="4000" dirty="0"/>
              <a:t> </a:t>
            </a:r>
          </a:p>
        </p:txBody>
      </p:sp>
      <p:graphicFrame>
        <p:nvGraphicFramePr>
          <p:cNvPr id="3" name="Object 2"/>
          <p:cNvGraphicFramePr>
            <a:graphicFrameLocks noChangeAspect="1"/>
          </p:cNvGraphicFramePr>
          <p:nvPr>
            <p:extLst>
              <p:ext uri="{D42A27DB-BD31-4B8C-83A1-F6EECF244321}">
                <p14:modId xmlns:p14="http://schemas.microsoft.com/office/powerpoint/2010/main" val="485466397"/>
              </p:ext>
            </p:extLst>
          </p:nvPr>
        </p:nvGraphicFramePr>
        <p:xfrm>
          <a:off x="2234567" y="3267275"/>
          <a:ext cx="7722481" cy="2420764"/>
        </p:xfrm>
        <a:graphic>
          <a:graphicData uri="http://schemas.openxmlformats.org/presentationml/2006/ole">
            <mc:AlternateContent xmlns:mc="http://schemas.openxmlformats.org/markup-compatibility/2006">
              <mc:Choice xmlns:v="urn:schemas-microsoft-com:vml" Requires="v">
                <p:oleObj name="Worksheet" r:id="rId2" imgW="6715201" imgH="2105012" progId="Excel.Sheet.12">
                  <p:embed/>
                </p:oleObj>
              </mc:Choice>
              <mc:Fallback>
                <p:oleObj name="Worksheet" r:id="rId2" imgW="6715201" imgH="2105012" progId="Excel.Sheet.12">
                  <p:embed/>
                  <p:pic>
                    <p:nvPicPr>
                      <p:cNvPr id="0" name=""/>
                      <p:cNvPicPr/>
                      <p:nvPr/>
                    </p:nvPicPr>
                    <p:blipFill>
                      <a:blip r:embed="rId3"/>
                      <a:stretch>
                        <a:fillRect/>
                      </a:stretch>
                    </p:blipFill>
                    <p:spPr>
                      <a:xfrm>
                        <a:off x="2234567" y="3267275"/>
                        <a:ext cx="7722481" cy="242076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19327805"/>
              </p:ext>
            </p:extLst>
          </p:nvPr>
        </p:nvGraphicFramePr>
        <p:xfrm>
          <a:off x="215952" y="2213362"/>
          <a:ext cx="11764302" cy="668237"/>
        </p:xfrm>
        <a:graphic>
          <a:graphicData uri="http://schemas.openxmlformats.org/presentationml/2006/ole">
            <mc:AlternateContent xmlns:mc="http://schemas.openxmlformats.org/markup-compatibility/2006">
              <mc:Choice xmlns:v="urn:schemas-microsoft-com:vml" Requires="v">
                <p:oleObj name="Worksheet" r:id="rId4" imgW="10229828" imgH="581076" progId="Excel.Sheet.12">
                  <p:embed/>
                </p:oleObj>
              </mc:Choice>
              <mc:Fallback>
                <p:oleObj name="Worksheet" r:id="rId4" imgW="10229828" imgH="581076" progId="Excel.Sheet.12">
                  <p:embed/>
                  <p:pic>
                    <p:nvPicPr>
                      <p:cNvPr id="5" name="Object 4"/>
                      <p:cNvPicPr/>
                      <p:nvPr/>
                    </p:nvPicPr>
                    <p:blipFill>
                      <a:blip r:embed="rId5"/>
                      <a:stretch>
                        <a:fillRect/>
                      </a:stretch>
                    </p:blipFill>
                    <p:spPr>
                      <a:xfrm>
                        <a:off x="215952" y="2213362"/>
                        <a:ext cx="11764302" cy="66823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6EB56AF-15B8-0230-BA57-2FDBE66DB31E}"/>
              </a:ext>
            </a:extLst>
          </p:cNvPr>
          <p:cNvSpPr txBox="1"/>
          <p:nvPr/>
        </p:nvSpPr>
        <p:spPr>
          <a:xfrm>
            <a:off x="0" y="1506022"/>
            <a:ext cx="12192000" cy="523220"/>
          </a:xfrm>
          <a:prstGeom prst="rect">
            <a:avLst/>
          </a:prstGeom>
          <a:noFill/>
        </p:spPr>
        <p:txBody>
          <a:bodyPr wrap="square" rtlCol="0">
            <a:spAutoFit/>
          </a:bodyPr>
          <a:lstStyle/>
          <a:p>
            <a:pPr algn="ctr"/>
            <a:r>
              <a:rPr lang="en-US" sz="2800" dirty="0"/>
              <a:t>Jaccard’s Coefficients for Titanic Passenger Data</a:t>
            </a:r>
          </a:p>
        </p:txBody>
      </p:sp>
    </p:spTree>
    <p:extLst>
      <p:ext uri="{BB962C8B-B14F-4D97-AF65-F5344CB8AC3E}">
        <p14:creationId xmlns:p14="http://schemas.microsoft.com/office/powerpoint/2010/main" val="160066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2230</Words>
  <Application>Microsoft Office PowerPoint</Application>
  <PresentationFormat>Widescreen</PresentationFormat>
  <Paragraphs>328</Paragraphs>
  <Slides>53</Slides>
  <Notes>0</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Calibri</vt:lpstr>
      <vt:lpstr>Calibri Light</vt:lpstr>
      <vt:lpstr>Cambria Math</vt:lpstr>
      <vt:lpstr>Nunito</vt:lpstr>
      <vt:lpstr>Office Theme</vt:lpstr>
      <vt:lpstr>Worksheet</vt:lpstr>
      <vt:lpstr>Descriptive Data Mining</vt:lpstr>
      <vt:lpstr>Descriptive Data Mining</vt:lpstr>
      <vt:lpstr>Unsupervised Learning</vt:lpstr>
      <vt:lpstr>Examples of Descriptive Data Mining</vt:lpstr>
      <vt:lpstr>Clustering</vt:lpstr>
      <vt:lpstr>Clustering Categorical Variables: Matching Coefficient</vt:lpstr>
      <vt:lpstr>Clustering Categorical Variables: Matching Coefficient</vt:lpstr>
      <vt:lpstr>Clustering Categorical Variables: Jaccard’s Coefficient</vt:lpstr>
      <vt:lpstr>Clustering Categorical Variables: Jaccard’s Coefficient </vt:lpstr>
      <vt:lpstr>Euclidean Distance</vt:lpstr>
      <vt:lpstr>Manhattan Distance</vt:lpstr>
      <vt:lpstr>Standardized Distance</vt:lpstr>
      <vt:lpstr>Clustering Numerical Data: k-Means</vt:lpstr>
      <vt:lpstr>Clustering Numerical Data: k-Means (2 Clusters)</vt:lpstr>
      <vt:lpstr>Clustering Numerical Data: k-Means (2 Clusters)</vt:lpstr>
      <vt:lpstr>Clustering Numerical Data: k-Means (2 Clusters)</vt:lpstr>
      <vt:lpstr>Clustering Numerical Data: k-Means (2 Clusters)</vt:lpstr>
      <vt:lpstr>Clustering Numerical Data: k-Means (2 Clusters)</vt:lpstr>
      <vt:lpstr>Average Distances Within Clusters</vt:lpstr>
      <vt:lpstr>Distances Between Cluster Centroids</vt:lpstr>
      <vt:lpstr>k-Means Optimization (2 Clusters)</vt:lpstr>
      <vt:lpstr>Clustering Numerical Data: k-Means (3 Clusters)</vt:lpstr>
      <vt:lpstr>Clustering Numerical Data: k-Means (3 Clusters)</vt:lpstr>
      <vt:lpstr>Clustering Numerical Data: k-Means (3 Clusters)</vt:lpstr>
      <vt:lpstr>Clustering Numerical Data: k-Means (3 Clusters)</vt:lpstr>
      <vt:lpstr>Average Distances Within Clusters</vt:lpstr>
      <vt:lpstr>Distances Between Cluster Centroids</vt:lpstr>
      <vt:lpstr>Hierarchical Clustering</vt:lpstr>
      <vt:lpstr>Hierarchical Clustering: Linkage</vt:lpstr>
      <vt:lpstr>Hierarchical Clustering : Linkage</vt:lpstr>
      <vt:lpstr>Hierarchical Clustering: Methods</vt:lpstr>
      <vt:lpstr>Hierarchical Clustering versus k-Means Clustering</vt:lpstr>
      <vt:lpstr>Association Rules</vt:lpstr>
      <vt:lpstr>Association Rules: Confidence and Lift Ratio</vt:lpstr>
      <vt:lpstr>Association Rules: 1 Antecedent 1 Consequent</vt:lpstr>
      <vt:lpstr>Association Rules: 2 Antecedents 1 Consequent</vt:lpstr>
      <vt:lpstr>Association Rules: 2 Antecedents 1 Consequent</vt:lpstr>
      <vt:lpstr>Association Rules: 2 Antecedents 1 Consequent</vt:lpstr>
      <vt:lpstr>Association Rules: 2 Antecedents 1 Consequent</vt:lpstr>
      <vt:lpstr>Text Mining</vt:lpstr>
      <vt:lpstr>Text Mining Terminology</vt:lpstr>
      <vt:lpstr>Bag of Words</vt:lpstr>
      <vt:lpstr>Preprocessing Text Data for Analysis</vt:lpstr>
      <vt:lpstr>Binary Document-Term Matrix</vt:lpstr>
      <vt:lpstr>Binary Document-Term Matrix Example</vt:lpstr>
      <vt:lpstr>Binary Document-Term Matrix Example</vt:lpstr>
      <vt:lpstr>Binary Document-Term Matrix Example</vt:lpstr>
      <vt:lpstr>Frequency Document-Term Matrix</vt:lpstr>
      <vt:lpstr>Frequency Document-Term Matrix Example</vt:lpstr>
      <vt:lpstr>Frequency Document-Term Matrix Example</vt:lpstr>
      <vt:lpstr>Frequency Document-Term Matrix Example</vt:lpstr>
      <vt:lpstr>Frequency Document-Term Matrix Example</vt:lpstr>
      <vt:lpstr>Word Cloud</vt:lpstr>
    </vt:vector>
  </TitlesOfParts>
  <Company>Stony Brook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dc:title>
  <dc:creator>Herbert Lewis</dc:creator>
  <cp:lastModifiedBy>Herb</cp:lastModifiedBy>
  <cp:revision>85</cp:revision>
  <dcterms:created xsi:type="dcterms:W3CDTF">2023-04-18T16:31:40Z</dcterms:created>
  <dcterms:modified xsi:type="dcterms:W3CDTF">2023-07-16T18:56:19Z</dcterms:modified>
</cp:coreProperties>
</file>