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024" r:id="rId1"/>
    <p:sldMasterId id="2147483978" r:id="rId2"/>
    <p:sldMasterId id="2147483989" r:id="rId3"/>
    <p:sldMasterId id="2147484019" r:id="rId4"/>
  </p:sldMasterIdLst>
  <p:notesMasterIdLst>
    <p:notesMasterId r:id="rId17"/>
  </p:notesMasterIdLst>
  <p:sldIdLst>
    <p:sldId id="256" r:id="rId5"/>
    <p:sldId id="257" r:id="rId6"/>
    <p:sldId id="260" r:id="rId7"/>
    <p:sldId id="261" r:id="rId8"/>
    <p:sldId id="258" r:id="rId9"/>
    <p:sldId id="262" r:id="rId10"/>
    <p:sldId id="259" r:id="rId11"/>
    <p:sldId id="263" r:id="rId12"/>
    <p:sldId id="264" r:id="rId13"/>
    <p:sldId id="265" r:id="rId14"/>
    <p:sldId id="266" r:id="rId15"/>
    <p:sldId id="267" r:id="rId16"/>
  </p:sldIdLst>
  <p:sldSz cx="9144000" cy="6858000" type="screen4x3"/>
  <p:notesSz cx="9144000" cy="6858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21">
          <p15:clr>
            <a:srgbClr val="A4A3A4"/>
          </p15:clr>
        </p15:guide>
        <p15:guide id="2" pos="2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724" autoAdjust="0"/>
    <p:restoredTop sz="94648" autoAdjust="0"/>
  </p:normalViewPr>
  <p:slideViewPr>
    <p:cSldViewPr snapToGrid="0">
      <p:cViewPr varScale="1">
        <p:scale>
          <a:sx n="78" d="100"/>
          <a:sy n="78" d="100"/>
        </p:scale>
        <p:origin x="1013" y="62"/>
      </p:cViewPr>
      <p:guideLst>
        <p:guide orient="horz" pos="921"/>
        <p:guide pos="2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D951BE-2C43-41E8-8680-652BA3C8570E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52633A-2D70-4B5D-AEC1-F4A27B6FC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69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2633A-2D70-4B5D-AEC1-F4A27B6FC03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9951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2633A-2D70-4B5D-AEC1-F4A27B6FC03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7897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2633A-2D70-4B5D-AEC1-F4A27B6FC03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912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2633A-2D70-4B5D-AEC1-F4A27B6FC03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5734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2633A-2D70-4B5D-AEC1-F4A27B6FC03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9164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52633A-2D70-4B5D-AEC1-F4A27B6FC03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745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U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BU stack_2clr_cmy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6275" y="2543175"/>
            <a:ext cx="5253038" cy="186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587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A63D9-82D6-9C4D-C001-8B9B5B620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BCA81-F385-4175-11F2-129FCA957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DAACFE-EB55-7ABE-FC60-4F51D32E0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3BF92C-BD55-2E1C-D2B7-B3C77B80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596105-4722-7C5D-D4F8-AB119060A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09A25-617B-40AA-8115-56665B4A0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727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M Full Pa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288062"/>
            <a:ext cx="9144000" cy="467416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0" y="1091259"/>
            <a:ext cx="9144000" cy="5205623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65739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M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079500"/>
            <a:ext cx="8229600" cy="5199217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33940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M Centered Paragrap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092200"/>
            <a:ext cx="8229600" cy="5186519"/>
          </a:xfrm>
        </p:spPr>
        <p:txBody>
          <a:bodyPr tIns="0" rIns="0" bIns="0" anchor="ctr"/>
          <a:lstStyle>
            <a:lvl1pPr algn="ctr">
              <a:buFontTx/>
              <a:buNone/>
              <a:defRPr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815530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M Left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375851"/>
            <a:ext cx="8229600" cy="4796349"/>
          </a:xfrm>
        </p:spPr>
        <p:txBody>
          <a:bodyPr tIns="0" rIns="0" bIns="0"/>
          <a:lstStyle>
            <a:lvl1pPr>
              <a:buFontTx/>
              <a:buNone/>
              <a:defRPr>
                <a:solidFill>
                  <a:srgbClr val="B60225"/>
                </a:solidFill>
              </a:defRPr>
            </a:lvl1pPr>
            <a:lvl2pPr marL="228600" indent="-228600">
              <a:buClr>
                <a:srgbClr val="C03137"/>
              </a:buClr>
              <a:buFont typeface="Arial"/>
              <a:buChar char="•"/>
              <a:defRPr sz="2400"/>
            </a:lvl2pPr>
            <a:lvl3pPr marL="458788" indent="-230188">
              <a:defRPr/>
            </a:lvl3pPr>
            <a:lvl4pPr marL="458788" indent="-230188">
              <a:defRPr/>
            </a:lvl4pPr>
            <a:lvl5pPr marL="458788" indent="-230188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556216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M Bulleted Text 3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2"/>
          </p:nvPr>
        </p:nvSpPr>
        <p:spPr>
          <a:xfrm>
            <a:off x="457199" y="1392239"/>
            <a:ext cx="5275716" cy="4741861"/>
          </a:xfrm>
        </p:spPr>
        <p:txBody>
          <a:bodyPr tIns="0"/>
          <a:lstStyle>
            <a:lvl1pPr marL="0" indent="0">
              <a:buNone/>
              <a:defRPr sz="2600">
                <a:solidFill>
                  <a:srgbClr val="B60225"/>
                </a:solidFill>
              </a:defRPr>
            </a:lvl1pPr>
            <a:lvl2pPr marL="228600" indent="-228600" algn="l">
              <a:buClr>
                <a:srgbClr val="B60225"/>
              </a:buClr>
              <a:buFont typeface="Arial"/>
              <a:buChar char="•"/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idx="17"/>
          </p:nvPr>
        </p:nvSpPr>
        <p:spPr>
          <a:xfrm>
            <a:off x="6087218" y="1094980"/>
            <a:ext cx="3056782" cy="1661390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Picture Placeholder 2"/>
          <p:cNvSpPr>
            <a:spLocks noGrp="1"/>
          </p:cNvSpPr>
          <p:nvPr>
            <p:ph type="pic" idx="21"/>
          </p:nvPr>
        </p:nvSpPr>
        <p:spPr>
          <a:xfrm>
            <a:off x="6087218" y="4619039"/>
            <a:ext cx="3056782" cy="1655702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22"/>
          </p:nvPr>
        </p:nvSpPr>
        <p:spPr>
          <a:xfrm>
            <a:off x="6087218" y="2850446"/>
            <a:ext cx="3056782" cy="1655702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718025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M Bulleted Text 1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036146" y="1094981"/>
            <a:ext cx="4107853" cy="5173084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2"/>
          </p:nvPr>
        </p:nvSpPr>
        <p:spPr>
          <a:xfrm>
            <a:off x="457199" y="1379891"/>
            <a:ext cx="4051301" cy="4792309"/>
          </a:xfrm>
        </p:spPr>
        <p:txBody>
          <a:bodyPr tIns="0"/>
          <a:lstStyle>
            <a:lvl1pPr marL="0" indent="0">
              <a:buNone/>
              <a:defRPr sz="2600">
                <a:solidFill>
                  <a:srgbClr val="B60225"/>
                </a:solidFill>
              </a:defRPr>
            </a:lvl1pPr>
            <a:lvl2pPr marL="228600" indent="-228600" algn="l">
              <a:buClr>
                <a:srgbClr val="B60225"/>
              </a:buClr>
              <a:buFont typeface="Arial"/>
              <a:buChar char="•"/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1166568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C Full Pa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0"/>
          </p:nvPr>
        </p:nvSpPr>
        <p:spPr>
          <a:xfrm>
            <a:off x="348734" y="5959603"/>
            <a:ext cx="6400800" cy="52883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Picture Placeholder 2"/>
          <p:cNvSpPr>
            <a:spLocks noGrp="1"/>
          </p:cNvSpPr>
          <p:nvPr>
            <p:ph type="pic" idx="1"/>
          </p:nvPr>
        </p:nvSpPr>
        <p:spPr>
          <a:xfrm>
            <a:off x="180975" y="195263"/>
            <a:ext cx="8767762" cy="53327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739496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C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0"/>
          </p:nvPr>
        </p:nvSpPr>
        <p:spPr>
          <a:xfrm>
            <a:off x="348734" y="5959603"/>
            <a:ext cx="6400800" cy="52883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65100"/>
            <a:ext cx="8229600" cy="5372099"/>
          </a:xfrm>
          <a:prstGeom prst="rect">
            <a:avLst/>
          </a:prstGeo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5944657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C Centered Paragrap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0"/>
          </p:nvPr>
        </p:nvSpPr>
        <p:spPr>
          <a:xfrm>
            <a:off x="348734" y="5959603"/>
            <a:ext cx="6400800" cy="52883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39699"/>
            <a:ext cx="8229600" cy="5435601"/>
          </a:xfrm>
          <a:prstGeom prst="rect">
            <a:avLst/>
          </a:prstGeom>
        </p:spPr>
        <p:txBody>
          <a:bodyPr tIns="0" rIns="0" bIns="0" anchor="ctr"/>
          <a:lstStyle>
            <a:lvl1pPr algn="ctr">
              <a:buFontTx/>
              <a:buNone/>
              <a:defRPr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756963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M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BM stack_2clr_pms1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450" y="2552700"/>
            <a:ext cx="52451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87311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C Left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0"/>
          </p:nvPr>
        </p:nvSpPr>
        <p:spPr>
          <a:xfrm>
            <a:off x="348734" y="5959603"/>
            <a:ext cx="6400800" cy="52883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045651"/>
            <a:ext cx="8229600" cy="4516949"/>
          </a:xfrm>
          <a:prstGeom prst="rect">
            <a:avLst/>
          </a:prstGeom>
        </p:spPr>
        <p:txBody>
          <a:bodyPr lIns="0" tIns="0" rIns="0" bIns="0"/>
          <a:lstStyle>
            <a:lvl1pPr>
              <a:buFontTx/>
              <a:buNone/>
              <a:defRPr>
                <a:solidFill>
                  <a:srgbClr val="B60225"/>
                </a:solidFill>
              </a:defRPr>
            </a:lvl1pPr>
            <a:lvl2pPr marL="228600" indent="-228600">
              <a:buClr>
                <a:srgbClr val="C03137"/>
              </a:buClr>
              <a:buFont typeface="Arial"/>
              <a:buChar char="•"/>
              <a:defRPr sz="2400"/>
            </a:lvl2pPr>
            <a:lvl3pPr marL="458788" indent="-230188">
              <a:defRPr/>
            </a:lvl3pPr>
            <a:lvl4pPr marL="458788" indent="-230188">
              <a:defRPr/>
            </a:lvl4pPr>
            <a:lvl5pPr marL="458788" indent="-230188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015268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C Bulleted Text 3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>
            <a:spLocks noGrp="1"/>
          </p:cNvSpPr>
          <p:nvPr>
            <p:ph type="subTitle" idx="10"/>
          </p:nvPr>
        </p:nvSpPr>
        <p:spPr>
          <a:xfrm>
            <a:off x="348734" y="5949682"/>
            <a:ext cx="6400800" cy="52883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458788" y="642939"/>
            <a:ext cx="4456112" cy="4881561"/>
          </a:xfrm>
          <a:prstGeom prst="rect">
            <a:avLst/>
          </a:prstGeom>
        </p:spPr>
        <p:txBody>
          <a:bodyPr lIns="0" tIns="0"/>
          <a:lstStyle>
            <a:lvl1pPr marL="0" indent="0">
              <a:buNone/>
              <a:defRPr sz="2600">
                <a:solidFill>
                  <a:srgbClr val="B60225"/>
                </a:solidFill>
              </a:defRPr>
            </a:lvl1pPr>
            <a:lvl2pPr marL="228600" indent="-228600" algn="l">
              <a:buClr>
                <a:srgbClr val="B60225"/>
              </a:buClr>
              <a:buFont typeface="Arial"/>
              <a:buChar char="•"/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idx="21"/>
          </p:nvPr>
        </p:nvSpPr>
        <p:spPr>
          <a:xfrm>
            <a:off x="5245193" y="3822700"/>
            <a:ext cx="3682907" cy="17027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22"/>
          </p:nvPr>
        </p:nvSpPr>
        <p:spPr>
          <a:xfrm>
            <a:off x="5245193" y="2019300"/>
            <a:ext cx="3682907" cy="17027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23"/>
          </p:nvPr>
        </p:nvSpPr>
        <p:spPr>
          <a:xfrm>
            <a:off x="5245193" y="215900"/>
            <a:ext cx="3682907" cy="17027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413179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BC Bulleted Text 1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>
            <a:spLocks noGrp="1"/>
          </p:cNvSpPr>
          <p:nvPr>
            <p:ph type="subTitle" idx="10"/>
          </p:nvPr>
        </p:nvSpPr>
        <p:spPr>
          <a:xfrm>
            <a:off x="348734" y="5949682"/>
            <a:ext cx="6400800" cy="52883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458788" y="642939"/>
            <a:ext cx="4456112" cy="4841719"/>
          </a:xfrm>
          <a:prstGeom prst="rect">
            <a:avLst/>
          </a:prstGeom>
        </p:spPr>
        <p:txBody>
          <a:bodyPr lIns="0" tIns="0"/>
          <a:lstStyle>
            <a:lvl1pPr marL="0" indent="0">
              <a:buNone/>
              <a:defRPr sz="2600">
                <a:solidFill>
                  <a:srgbClr val="B60225"/>
                </a:solidFill>
              </a:defRPr>
            </a:lvl1pPr>
            <a:lvl2pPr marL="228600" indent="-228600" algn="l">
              <a:buClr>
                <a:srgbClr val="B60225"/>
              </a:buClr>
              <a:buFont typeface="Arial"/>
              <a:buChar char="•"/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Picture Placeholder 1"/>
          <p:cNvSpPr>
            <a:spLocks noGrp="1"/>
          </p:cNvSpPr>
          <p:nvPr>
            <p:ph type="pic" idx="23"/>
          </p:nvPr>
        </p:nvSpPr>
        <p:spPr>
          <a:xfrm>
            <a:off x="5245100" y="215900"/>
            <a:ext cx="3683000" cy="5257800"/>
          </a:xfrm>
          <a:prstGeom prst="rect">
            <a:avLst/>
          </a:prstGeom>
          <a:solidFill>
            <a:srgbClr val="D9D9D9"/>
          </a:solidFill>
        </p:spPr>
      </p:sp>
    </p:spTree>
    <p:extLst>
      <p:ext uri="{BB962C8B-B14F-4D97-AF65-F5344CB8AC3E}">
        <p14:creationId xmlns:p14="http://schemas.microsoft.com/office/powerpoint/2010/main" val="2941205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 Children'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b_childrens_horizstack_3c_C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300" y="2025650"/>
            <a:ext cx="6100763" cy="266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62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U Full Pa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288062"/>
            <a:ext cx="9144000" cy="467416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idx="1"/>
          </p:nvPr>
        </p:nvSpPr>
        <p:spPr>
          <a:xfrm>
            <a:off x="0" y="1091259"/>
            <a:ext cx="9144000" cy="5205623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20166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U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066800"/>
            <a:ext cx="8229600" cy="5211917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76918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U Centered Paragrap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066801"/>
            <a:ext cx="8229600" cy="5207000"/>
          </a:xfrm>
        </p:spPr>
        <p:txBody>
          <a:bodyPr tIns="0" rIns="0" bIns="0" anchor="ctr"/>
          <a:lstStyle>
            <a:lvl1pPr algn="ctr">
              <a:buFontTx/>
              <a:buNone/>
              <a:defRPr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473020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U Left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367657"/>
            <a:ext cx="8229600" cy="4804543"/>
          </a:xfrm>
        </p:spPr>
        <p:txBody>
          <a:bodyPr tIns="0" rIns="0" bIns="0"/>
          <a:lstStyle>
            <a:lvl1pPr>
              <a:buFontTx/>
              <a:buNone/>
              <a:defRPr>
                <a:solidFill>
                  <a:srgbClr val="B60225"/>
                </a:solidFill>
              </a:defRPr>
            </a:lvl1pPr>
            <a:lvl2pPr marL="228600" indent="-228600">
              <a:buClr>
                <a:srgbClr val="C03137"/>
              </a:buClr>
              <a:buFont typeface="Arial"/>
              <a:buChar char="•"/>
              <a:defRPr sz="2400"/>
            </a:lvl2pPr>
            <a:lvl3pPr marL="458788" indent="-230188">
              <a:defRPr/>
            </a:lvl3pPr>
            <a:lvl4pPr marL="458788" indent="-230188">
              <a:defRPr/>
            </a:lvl4pPr>
            <a:lvl5pPr marL="458788" indent="-230188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96784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U Bulleted Text 3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2"/>
          </p:nvPr>
        </p:nvSpPr>
        <p:spPr>
          <a:xfrm>
            <a:off x="457199" y="1384047"/>
            <a:ext cx="5275716" cy="4788153"/>
          </a:xfrm>
        </p:spPr>
        <p:txBody>
          <a:bodyPr tIns="0"/>
          <a:lstStyle>
            <a:lvl1pPr marL="0" indent="0">
              <a:buNone/>
              <a:defRPr sz="2600">
                <a:solidFill>
                  <a:srgbClr val="B60225"/>
                </a:solidFill>
              </a:defRPr>
            </a:lvl1pPr>
            <a:lvl2pPr marL="228600" indent="-228600" algn="l">
              <a:buClr>
                <a:srgbClr val="B60225"/>
              </a:buClr>
              <a:buFont typeface="Arial"/>
              <a:buChar char="•"/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idx="17"/>
          </p:nvPr>
        </p:nvSpPr>
        <p:spPr>
          <a:xfrm>
            <a:off x="6087218" y="1094980"/>
            <a:ext cx="3056782" cy="1661390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icture Placeholder 2"/>
          <p:cNvSpPr>
            <a:spLocks noGrp="1"/>
          </p:cNvSpPr>
          <p:nvPr>
            <p:ph type="pic" idx="21"/>
          </p:nvPr>
        </p:nvSpPr>
        <p:spPr>
          <a:xfrm>
            <a:off x="6087218" y="4619039"/>
            <a:ext cx="3056782" cy="1655702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22"/>
          </p:nvPr>
        </p:nvSpPr>
        <p:spPr>
          <a:xfrm>
            <a:off x="6087218" y="2850446"/>
            <a:ext cx="3056782" cy="1655702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57434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BU Bulleted Text 1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036146" y="1094981"/>
            <a:ext cx="4107853" cy="5173084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2"/>
          </p:nvPr>
        </p:nvSpPr>
        <p:spPr>
          <a:xfrm>
            <a:off x="457199" y="1392239"/>
            <a:ext cx="4229101" cy="4805361"/>
          </a:xfrm>
        </p:spPr>
        <p:txBody>
          <a:bodyPr tIns="0"/>
          <a:lstStyle>
            <a:lvl1pPr marL="0" indent="0">
              <a:buNone/>
              <a:defRPr sz="2600">
                <a:solidFill>
                  <a:srgbClr val="B60225"/>
                </a:solidFill>
              </a:defRPr>
            </a:lvl1pPr>
            <a:lvl2pPr marL="228600" indent="-228600" algn="l">
              <a:buClr>
                <a:srgbClr val="B60225"/>
              </a:buClr>
              <a:buFont typeface="Arial"/>
              <a:buChar char="•"/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28916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10" Type="http://schemas.openxmlformats.org/officeDocument/2006/relationships/image" Target="../media/image5.emf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4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13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Relationship Id="rId9" Type="http://schemas.openxmlformats.org/officeDocument/2006/relationships/image" Target="../media/image6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slideLayout" Target="../slideLayouts/slideLayout19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Relationship Id="rId9" Type="http://schemas.openxmlformats.org/officeDocument/2006/relationships/image" Target="../media/image8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572" r:id="rId1"/>
    <p:sldLayoutId id="2147484573" r:id="rId2"/>
    <p:sldLayoutId id="2147484574" r:id="rId3"/>
  </p:sldLayoutIdLst>
  <p:hf sldNum="0"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PTbackground_Red.jpg"/>
          <p:cNvPicPr>
            <a:picLocks noChangeAspect="1"/>
          </p:cNvPicPr>
          <p:nvPr/>
        </p:nvPicPr>
        <p:blipFill>
          <a:blip r:embed="rId9"/>
          <a:srcRect b="97814"/>
          <a:stretch>
            <a:fillRect/>
          </a:stretch>
        </p:blipFill>
        <p:spPr bwMode="auto">
          <a:xfrm flipH="1">
            <a:off x="0" y="0"/>
            <a:ext cx="9144000" cy="14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36525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8788" y="133032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124" name="Picture 4" descr="SBU horz_2clr_cmyk.eps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295275"/>
            <a:ext cx="36195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B6022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7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78" r:id="rId7"/>
  </p:sldLayoutIdLst>
  <p:hf sldNum="0"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defRPr sz="5400" kern="1200" baseline="6000">
          <a:solidFill>
            <a:schemeClr val="bg1"/>
          </a:solidFill>
          <a:latin typeface="Helvetica"/>
          <a:ea typeface="ＭＳ Ｐゴシック" pitchFamily="-112" charset="-128"/>
          <a:cs typeface="Helvetica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Lucida Grande" charset="0"/>
        <a:buChar char="–"/>
        <a:defRPr sz="28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PTbackground_Red.jpg"/>
          <p:cNvPicPr>
            <a:picLocks noChangeAspect="1"/>
          </p:cNvPicPr>
          <p:nvPr/>
        </p:nvPicPr>
        <p:blipFill>
          <a:blip r:embed="rId8"/>
          <a:srcRect b="97814"/>
          <a:stretch>
            <a:fillRect/>
          </a:stretch>
        </p:blipFill>
        <p:spPr bwMode="auto">
          <a:xfrm flipH="1">
            <a:off x="0" y="0"/>
            <a:ext cx="9144000" cy="14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36525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8788" y="1330325"/>
            <a:ext cx="8229600" cy="484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B6022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174" name="Picture 7" descr="SBM horz_2clr_pms1.eps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788" y="298450"/>
            <a:ext cx="34544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76" r:id="rId1"/>
    <p:sldLayoutId id="2147484561" r:id="rId2"/>
    <p:sldLayoutId id="2147484562" r:id="rId3"/>
    <p:sldLayoutId id="2147484563" r:id="rId4"/>
    <p:sldLayoutId id="2147484564" r:id="rId5"/>
    <p:sldLayoutId id="2147484565" r:id="rId6"/>
  </p:sldLayoutIdLst>
  <p:hf sldNum="0"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defRPr sz="5400" kern="1200" baseline="6000">
          <a:solidFill>
            <a:schemeClr val="bg1"/>
          </a:solidFill>
          <a:latin typeface="Helvetica"/>
          <a:ea typeface="ＭＳ Ｐゴシック" pitchFamily="-112" charset="-128"/>
          <a:cs typeface="Helvetica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Lucida Grande" charset="0"/>
        <a:buChar char="–"/>
        <a:defRPr sz="28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SolidFooterArt_CH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5692775"/>
            <a:ext cx="8799513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5" descr="sb_childrens_horiz_3c_Cnotag.eps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9100" y="5876925"/>
            <a:ext cx="3222625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66" r:id="rId1"/>
    <p:sldLayoutId id="2147484567" r:id="rId2"/>
    <p:sldLayoutId id="2147484568" r:id="rId3"/>
    <p:sldLayoutId id="2147484569" r:id="rId4"/>
    <p:sldLayoutId id="2147484570" r:id="rId5"/>
    <p:sldLayoutId id="2147484577" r:id="rId6"/>
  </p:sldLayoutIdLst>
  <p:hf sldNum="0"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defRPr sz="5400" kern="1200" baseline="6000">
          <a:solidFill>
            <a:schemeClr val="bg1"/>
          </a:solidFill>
          <a:latin typeface="Helvetica"/>
          <a:ea typeface="ＭＳ Ｐゴシック" pitchFamily="-112" charset="-128"/>
          <a:cs typeface="Helvetica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defRPr sz="3200" kern="1200">
          <a:solidFill>
            <a:srgbClr val="C03137"/>
          </a:solidFill>
          <a:latin typeface="Helvetica"/>
          <a:ea typeface="ＭＳ Ｐゴシック" pitchFamily="-112" charset="-128"/>
          <a:cs typeface="Helvetica"/>
        </a:defRPr>
      </a:lvl1pPr>
      <a:lvl2pPr marL="107950" indent="-107950" algn="l" defTabSz="576263" rtl="0" eaLnBrk="0" fontAlgn="base" hangingPunct="0">
        <a:spcBef>
          <a:spcPct val="20000"/>
        </a:spcBef>
        <a:spcAft>
          <a:spcPct val="0"/>
        </a:spcAft>
        <a:defRPr sz="28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2pPr>
      <a:lvl3pPr marL="515938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C03137"/>
        </a:buClr>
        <a:buFont typeface="Arial" charset="0"/>
        <a:buChar char="•"/>
        <a:defRPr sz="24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3pPr>
      <a:lvl4pPr marL="1373188" indent="-231775" algn="l" defTabSz="457200" rtl="0" eaLnBrk="0" fontAlgn="base" hangingPunct="0">
        <a:spcBef>
          <a:spcPct val="20000"/>
        </a:spcBef>
        <a:spcAft>
          <a:spcPct val="0"/>
        </a:spcAft>
        <a:defRPr sz="20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4pPr>
      <a:lvl5pPr marL="747713" indent="-231775" algn="l" defTabSz="457200" rtl="0" eaLnBrk="0" fontAlgn="base" hangingPunct="0">
        <a:spcBef>
          <a:spcPct val="20000"/>
        </a:spcBef>
        <a:spcAft>
          <a:spcPct val="0"/>
        </a:spcAft>
        <a:buClr>
          <a:srgbClr val="C03137"/>
        </a:buClr>
        <a:buFont typeface="Arial" charset="0"/>
        <a:buChar char="»"/>
        <a:defRPr sz="20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DA63C7B-6746-DF40-6FE1-304D921EA524}"/>
              </a:ext>
            </a:extLst>
          </p:cNvPr>
          <p:cNvSpPr txBox="1"/>
          <p:nvPr/>
        </p:nvSpPr>
        <p:spPr>
          <a:xfrm>
            <a:off x="1327355" y="5053781"/>
            <a:ext cx="6489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Linear Programming</a:t>
            </a:r>
          </a:p>
        </p:txBody>
      </p:sp>
    </p:spTree>
    <p:extLst>
      <p:ext uri="{BB962C8B-B14F-4D97-AF65-F5344CB8AC3E}">
        <p14:creationId xmlns:p14="http://schemas.microsoft.com/office/powerpoint/2010/main" val="737945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4E894F5-DDBF-7C86-08BE-B82974DDB15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5A8790-78B8-D7FB-1904-9768127442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/>
            <a:r>
              <a:rPr lang="en-US" sz="2400" dirty="0">
                <a:solidFill>
                  <a:schemeClr val="tx1"/>
                </a:solidFill>
              </a:rPr>
              <a:t>Therefore, you must choose D and S so that the amount of each liquid that you need does not exceed the amount that you have:</a:t>
            </a:r>
          </a:p>
          <a:p>
            <a:endParaRPr lang="en-US" sz="240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Liquid C: 25D + 0S ≤ 1000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Liquid N: 15D + 5S ≤ 1000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Liquid D: 10D + 7S ≤ 1000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Liquid Q:  0D  + 8S ≤ 1000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/>
            <a:r>
              <a:rPr lang="en-US" sz="2400" dirty="0">
                <a:solidFill>
                  <a:schemeClr val="tx1"/>
                </a:solidFill>
              </a:rPr>
              <a:t>These are your constraints, together with non-negativity:</a:t>
            </a:r>
          </a:p>
          <a:p>
            <a:pPr marL="0" indent="0"/>
            <a:r>
              <a:rPr lang="en-US" sz="2400" dirty="0">
                <a:solidFill>
                  <a:schemeClr val="tx1"/>
                </a:solidFill>
              </a:rPr>
              <a:t>D ≥ 0 and S ≥ 0.</a:t>
            </a:r>
          </a:p>
          <a:p>
            <a:pPr marL="0" indent="0"/>
            <a:endParaRPr lang="en-US" sz="2400" dirty="0">
              <a:solidFill>
                <a:schemeClr val="tx1"/>
              </a:solidFill>
            </a:endParaRPr>
          </a:p>
          <a:p>
            <a:endParaRPr lang="en-US" sz="2400" dirty="0">
              <a:solidFill>
                <a:schemeClr val="tx1"/>
              </a:solidFill>
            </a:endParaRPr>
          </a:p>
          <a:p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0E61ED-5A12-95C2-62F0-B7244CFF05C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9538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E3ACC27-07F6-DA58-870C-7B5004B760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7E4954-D2EA-9E85-6B48-4792701F42C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What is your objective function?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We want to maximize our total profit:</a:t>
            </a: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 marL="0" indent="0" algn="ctr"/>
            <a:r>
              <a:rPr lang="en-US" dirty="0">
                <a:solidFill>
                  <a:schemeClr val="tx1"/>
                </a:solidFill>
              </a:rPr>
              <a:t>Max 100D + 60S</a:t>
            </a:r>
          </a:p>
          <a:p>
            <a:pPr marL="0" indent="0" algn="ctr"/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>
                <a:solidFill>
                  <a:schemeClr val="tx1"/>
                </a:solidFill>
              </a:rPr>
              <a:t>We can put this all together to get our </a:t>
            </a:r>
            <a:r>
              <a:rPr lang="en-US" i="1" dirty="0">
                <a:solidFill>
                  <a:schemeClr val="tx1"/>
                </a:solidFill>
              </a:rPr>
              <a:t>Linear Programming Formulation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651859-D08A-77DC-BFBF-E4AF8246030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6640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7AD1F62-9402-2220-FEE1-C57223A57A5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F0FDA4-5D9E-885D-0A3D-01FAC661822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indent="914400"/>
            <a:r>
              <a:rPr lang="en-US" sz="2400" dirty="0">
                <a:solidFill>
                  <a:schemeClr val="tx1"/>
                </a:solidFill>
              </a:rPr>
              <a:t>Max 100D + 60S		Objective Function</a:t>
            </a:r>
          </a:p>
          <a:p>
            <a:pPr marL="0" indent="914400"/>
            <a:endParaRPr lang="en-US" sz="2400" dirty="0">
              <a:solidFill>
                <a:schemeClr val="tx1"/>
              </a:solidFill>
            </a:endParaRPr>
          </a:p>
          <a:p>
            <a:pPr marL="0" indent="914400"/>
            <a:r>
              <a:rPr lang="en-US" sz="2400" dirty="0">
                <a:solidFill>
                  <a:schemeClr val="tx1"/>
                </a:solidFill>
              </a:rPr>
              <a:t>subject to</a:t>
            </a:r>
          </a:p>
          <a:p>
            <a:pPr marL="0" indent="914400"/>
            <a:endParaRPr lang="en-US" sz="2400" dirty="0">
              <a:solidFill>
                <a:schemeClr val="tx1"/>
              </a:solidFill>
            </a:endParaRPr>
          </a:p>
          <a:p>
            <a:pPr marL="0" indent="914400"/>
            <a:r>
              <a:rPr lang="en-US" sz="2400" dirty="0">
                <a:solidFill>
                  <a:schemeClr val="tx1"/>
                </a:solidFill>
              </a:rPr>
              <a:t>25D + 0S ≤ 1000	Liquid C Constraint</a:t>
            </a:r>
          </a:p>
          <a:p>
            <a:pPr marL="0" indent="914400"/>
            <a:r>
              <a:rPr lang="en-US" sz="2400" dirty="0">
                <a:solidFill>
                  <a:schemeClr val="tx1"/>
                </a:solidFill>
              </a:rPr>
              <a:t>15D + 5S ≤ 1000	Liquid N Constraint</a:t>
            </a:r>
          </a:p>
          <a:p>
            <a:pPr marL="0" indent="914400"/>
            <a:r>
              <a:rPr lang="en-US" sz="2400" dirty="0">
                <a:solidFill>
                  <a:schemeClr val="tx1"/>
                </a:solidFill>
              </a:rPr>
              <a:t>10D + 7S ≤ 1000	Liquid D Constraint</a:t>
            </a:r>
          </a:p>
          <a:p>
            <a:pPr marL="0" indent="914400"/>
            <a:r>
              <a:rPr lang="en-US" sz="2400" dirty="0">
                <a:solidFill>
                  <a:schemeClr val="tx1"/>
                </a:solidFill>
              </a:rPr>
              <a:t>  0D + 8S ≤ 1000	Liquid Q Constraint</a:t>
            </a:r>
          </a:p>
          <a:p>
            <a:pPr marL="0" indent="914400"/>
            <a:endParaRPr lang="en-US" sz="2400" dirty="0">
              <a:solidFill>
                <a:schemeClr val="tx1"/>
              </a:solidFill>
            </a:endParaRPr>
          </a:p>
          <a:p>
            <a:pPr marL="0" indent="914400"/>
            <a:r>
              <a:rPr lang="en-US" sz="2400" dirty="0">
                <a:solidFill>
                  <a:schemeClr val="tx1"/>
                </a:solidFill>
              </a:rPr>
              <a:t>		   D, S ≥ 0		Nonnegativity Constraints</a:t>
            </a:r>
            <a:endParaRPr lang="en-US" sz="24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  <a:p>
            <a:pPr marL="0" indent="914400"/>
            <a:endParaRPr lang="en-US" sz="2400" dirty="0">
              <a:solidFill>
                <a:schemeClr val="tx1"/>
              </a:solidFill>
            </a:endParaRPr>
          </a:p>
          <a:p>
            <a:pPr marL="0" indent="914400"/>
            <a:endParaRPr lang="en-US" sz="24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A0125A-94F1-D688-5024-69DB7C1572A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Linear Programming Formulation</a:t>
            </a:r>
          </a:p>
        </p:txBody>
      </p:sp>
    </p:spTree>
    <p:extLst>
      <p:ext uri="{BB962C8B-B14F-4D97-AF65-F5344CB8AC3E}">
        <p14:creationId xmlns:p14="http://schemas.microsoft.com/office/powerpoint/2010/main" val="3578423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544A0-1945-3DF3-8D7D-BFF7D263B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noFill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C1327-8B28-761C-324C-C78CBF7A9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788" y="1330325"/>
            <a:ext cx="8229600" cy="4687017"/>
          </a:xfrm>
        </p:spPr>
        <p:txBody>
          <a:bodyPr/>
          <a:lstStyle/>
          <a:p>
            <a:r>
              <a:rPr lang="en-US" sz="2800" b="1" dirty="0"/>
              <a:t>Optimization:</a:t>
            </a:r>
            <a:r>
              <a:rPr lang="en-US" sz="2800" dirty="0"/>
              <a:t> The action of making the </a:t>
            </a:r>
            <a:r>
              <a:rPr lang="en-US" sz="2800" u="sng" dirty="0"/>
              <a:t>best or most effective</a:t>
            </a:r>
            <a:r>
              <a:rPr lang="en-US" sz="2800" dirty="0"/>
              <a:t> use of a situation or resource.</a:t>
            </a:r>
          </a:p>
          <a:p>
            <a:r>
              <a:rPr lang="en-US" sz="2800" dirty="0"/>
              <a:t>We all do it, every day:</a:t>
            </a:r>
          </a:p>
          <a:p>
            <a:pPr lvl="1"/>
            <a:r>
              <a:rPr lang="en-US" sz="2400" u="sng" dirty="0"/>
              <a:t>Shortest</a:t>
            </a:r>
            <a:r>
              <a:rPr lang="en-US" sz="2400" dirty="0"/>
              <a:t> route to our destination</a:t>
            </a:r>
          </a:p>
          <a:p>
            <a:pPr lvl="1"/>
            <a:r>
              <a:rPr lang="en-US" sz="2400" u="sng" dirty="0"/>
              <a:t>Least expensive</a:t>
            </a:r>
            <a:r>
              <a:rPr lang="en-US" sz="2400" dirty="0"/>
              <a:t> item that meets our needs</a:t>
            </a:r>
          </a:p>
          <a:p>
            <a:pPr lvl="1"/>
            <a:r>
              <a:rPr lang="en-US" sz="2400" u="sng" dirty="0"/>
              <a:t>Fastest</a:t>
            </a:r>
            <a:r>
              <a:rPr lang="en-US" sz="2400" dirty="0"/>
              <a:t> way to finish our undesirable tasks</a:t>
            </a:r>
          </a:p>
          <a:p>
            <a:r>
              <a:rPr lang="en-US" sz="2800" dirty="0"/>
              <a:t>Businesses do it:</a:t>
            </a:r>
          </a:p>
          <a:p>
            <a:pPr lvl="1"/>
            <a:r>
              <a:rPr lang="en-US" sz="2400" u="sng" dirty="0"/>
              <a:t>Cheapest</a:t>
            </a:r>
            <a:r>
              <a:rPr lang="en-US" sz="2400" dirty="0"/>
              <a:t> way to produce and transport its products</a:t>
            </a:r>
          </a:p>
          <a:p>
            <a:pPr lvl="1"/>
            <a:r>
              <a:rPr lang="en-US" sz="2400" dirty="0"/>
              <a:t>Price to charge to </a:t>
            </a:r>
            <a:r>
              <a:rPr lang="en-US" sz="2400" u="sng" dirty="0"/>
              <a:t>maximize</a:t>
            </a:r>
            <a:r>
              <a:rPr lang="en-US" sz="2400" dirty="0"/>
              <a:t> profit</a:t>
            </a:r>
          </a:p>
          <a:p>
            <a:pPr lvl="1"/>
            <a:r>
              <a:rPr lang="en-US" sz="2400" u="sng" dirty="0"/>
              <a:t>Smallest</a:t>
            </a:r>
            <a:r>
              <a:rPr lang="en-US" sz="2400" dirty="0"/>
              <a:t> work force that gets the job done</a:t>
            </a:r>
          </a:p>
        </p:txBody>
      </p:sp>
    </p:spTree>
    <p:extLst>
      <p:ext uri="{BB962C8B-B14F-4D97-AF65-F5344CB8AC3E}">
        <p14:creationId xmlns:p14="http://schemas.microsoft.com/office/powerpoint/2010/main" val="2675028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3A4A0-7FCD-39A2-B585-17ED3B3CF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788" y="1330325"/>
            <a:ext cx="8229600" cy="4525963"/>
          </a:xfrm>
        </p:spPr>
        <p:txBody>
          <a:bodyPr wrap="square" anchor="t">
            <a:normAutofit/>
          </a:bodyPr>
          <a:lstStyle/>
          <a:p>
            <a:r>
              <a:rPr lang="en-US" b="1" dirty="0"/>
              <a:t>Objective function</a:t>
            </a:r>
            <a:r>
              <a:rPr lang="en-US" dirty="0"/>
              <a:t>: What we want to minimize or maximize.</a:t>
            </a:r>
          </a:p>
          <a:p>
            <a:r>
              <a:rPr lang="en-US" b="1" dirty="0"/>
              <a:t>Decision variables</a:t>
            </a:r>
            <a:r>
              <a:rPr lang="en-US" dirty="0"/>
              <a:t>: The things we can select.</a:t>
            </a:r>
          </a:p>
          <a:p>
            <a:r>
              <a:rPr lang="en-US" b="1" dirty="0"/>
              <a:t>Constraints</a:t>
            </a:r>
            <a:r>
              <a:rPr lang="en-US" dirty="0"/>
              <a:t>: Restrictions on what we must or cannot do.</a:t>
            </a:r>
          </a:p>
        </p:txBody>
      </p:sp>
    </p:spTree>
    <p:extLst>
      <p:ext uri="{BB962C8B-B14F-4D97-AF65-F5344CB8AC3E}">
        <p14:creationId xmlns:p14="http://schemas.microsoft.com/office/powerpoint/2010/main" val="923687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863840" y="365760"/>
            <a:ext cx="0" cy="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Your Problem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Your firm produces two industrial chemical products: a deicer and a solvent.</a:t>
            </a:r>
          </a:p>
          <a:p>
            <a:r>
              <a:rPr lang="en-US" altLang="en-US" dirty="0"/>
              <a:t>You sell deicer in 50-gallon drums and solvent in 20-gallon drums.</a:t>
            </a:r>
          </a:p>
          <a:p>
            <a:r>
              <a:rPr lang="en-US" altLang="en-US" dirty="0"/>
              <a:t>Your profits are $100 per drum of deicer and $60 per drum of solvent.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You use four different liquids to produce deicer and solvent: C, N, D, and Q.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Each 50-gallon drum of deicer requires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25 gallons of liquid C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15 gallons of liquid N, and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10 gallons of liquid D.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Each 20-gallon drum of solvent requires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5 gallons of liquid N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7 gallons of liquid D, and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8 gallons of liquid Q.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BCF7FC-6E93-4FCA-CA72-2E8F84A9BDD0}"/>
              </a:ext>
            </a:extLst>
          </p:cNvPr>
          <p:cNvSpPr txBox="1"/>
          <p:nvPr/>
        </p:nvSpPr>
        <p:spPr>
          <a:xfrm>
            <a:off x="4937841" y="293826"/>
            <a:ext cx="375054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36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Your Problem </a:t>
            </a:r>
            <a:endParaRPr lang="en-US" sz="36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You have 1000 gallons of each liquid available for the current production period.</a:t>
            </a:r>
          </a:p>
          <a:p>
            <a:r>
              <a:rPr lang="en-US" altLang="en-US" dirty="0"/>
              <a:t>Demand is unlimited for both deicer and solvent.</a:t>
            </a:r>
          </a:p>
          <a:p>
            <a:r>
              <a:rPr lang="en-US" altLang="en-US" dirty="0"/>
              <a:t>How much deicer and how much solvent should you produce to maximize total profit?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63D3BBB-2CF0-0318-9D3F-0612A596928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E15009-9867-E5CB-56EF-5265D76A9AB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ysClr val="windowText" lastClr="000000"/>
                </a:solidFill>
              </a:rPr>
              <a:t>What are your </a:t>
            </a:r>
            <a:r>
              <a:rPr lang="en-US" u="sng" dirty="0">
                <a:solidFill>
                  <a:sysClr val="windowText" lastClr="000000"/>
                </a:solidFill>
              </a:rPr>
              <a:t>decision variables</a:t>
            </a:r>
            <a:r>
              <a:rPr lang="en-US" dirty="0">
                <a:solidFill>
                  <a:sysClr val="windowText" lastClr="000000"/>
                </a:solidFill>
              </a:rPr>
              <a:t>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>
              <a:solidFill>
                <a:sysClr val="windowText" lastClr="00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ysClr val="windowText" lastClr="000000"/>
                </a:solidFill>
              </a:rPr>
              <a:t>Let D = number of 50-gallon drums of deicer to produce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ysClr val="windowText" lastClr="000000"/>
                </a:solidFill>
              </a:rPr>
              <a:t>Let S = number of 20-gallon drums of solvent to produce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542F38-D9A7-99F5-5F14-3F75BA8B5B4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932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3931341-99AC-3350-01E2-A520A383C0D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CE05B6-354F-56B5-AAFF-8615762470B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ysClr val="windowText" lastClr="000000"/>
                </a:solidFill>
              </a:rPr>
              <a:t>What are your </a:t>
            </a:r>
            <a:r>
              <a:rPr lang="en-US" u="sng" dirty="0">
                <a:solidFill>
                  <a:sysClr val="windowText" lastClr="000000"/>
                </a:solidFill>
              </a:rPr>
              <a:t>constraints</a:t>
            </a:r>
            <a:r>
              <a:rPr lang="en-US" dirty="0">
                <a:solidFill>
                  <a:sysClr val="windowText" lastClr="000000"/>
                </a:solidFill>
              </a:rPr>
              <a:t>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>
              <a:solidFill>
                <a:sysClr val="windowText" lastClr="00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ysClr val="windowText" lastClr="000000"/>
                </a:solidFill>
              </a:rPr>
              <a:t>You </a:t>
            </a:r>
            <a:r>
              <a:rPr lang="en-US" u="sng" dirty="0">
                <a:solidFill>
                  <a:sysClr val="windowText" lastClr="000000"/>
                </a:solidFill>
              </a:rPr>
              <a:t>have</a:t>
            </a:r>
            <a:r>
              <a:rPr lang="en-US" dirty="0">
                <a:solidFill>
                  <a:sysClr val="windowText" lastClr="000000"/>
                </a:solidFill>
              </a:rPr>
              <a:t> 1000 gallons of Liquid 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ysClr val="windowText" lastClr="000000"/>
                </a:solidFill>
              </a:rPr>
              <a:t>You </a:t>
            </a:r>
            <a:r>
              <a:rPr lang="en-US" u="sng" dirty="0">
                <a:solidFill>
                  <a:sysClr val="windowText" lastClr="000000"/>
                </a:solidFill>
              </a:rPr>
              <a:t>have</a:t>
            </a:r>
            <a:r>
              <a:rPr lang="en-US" dirty="0">
                <a:solidFill>
                  <a:sysClr val="windowText" lastClr="000000"/>
                </a:solidFill>
              </a:rPr>
              <a:t> 1000 gallons of Liquid 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ysClr val="windowText" lastClr="000000"/>
                </a:solidFill>
              </a:rPr>
              <a:t>You </a:t>
            </a:r>
            <a:r>
              <a:rPr lang="en-US" u="sng" dirty="0">
                <a:solidFill>
                  <a:sysClr val="windowText" lastClr="000000"/>
                </a:solidFill>
              </a:rPr>
              <a:t>have</a:t>
            </a:r>
            <a:r>
              <a:rPr lang="en-US" dirty="0">
                <a:solidFill>
                  <a:sysClr val="windowText" lastClr="000000"/>
                </a:solidFill>
              </a:rPr>
              <a:t> 1000 gallons of Liquid 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ysClr val="windowText" lastClr="000000"/>
                </a:solidFill>
              </a:rPr>
              <a:t>You </a:t>
            </a:r>
            <a:r>
              <a:rPr lang="en-US" u="sng" dirty="0">
                <a:solidFill>
                  <a:sysClr val="windowText" lastClr="000000"/>
                </a:solidFill>
              </a:rPr>
              <a:t>have</a:t>
            </a:r>
            <a:r>
              <a:rPr lang="en-US" dirty="0">
                <a:solidFill>
                  <a:sysClr val="windowText" lastClr="000000"/>
                </a:solidFill>
              </a:rPr>
              <a:t> 1000 gallons of Liquid Q.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>
              <a:solidFill>
                <a:sysClr val="windowText" lastClr="000000"/>
              </a:solidFill>
            </a:endParaRP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27584D-9564-6064-80B9-877E15D95E8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328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4563736-65DD-8857-4041-992779DD6F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8E0D12-38F6-EAAF-4E27-33E3D754FF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How much of each liquid will you </a:t>
            </a:r>
            <a:r>
              <a:rPr lang="en-US" u="sng" dirty="0">
                <a:solidFill>
                  <a:schemeClr val="tx1"/>
                </a:solidFill>
              </a:rPr>
              <a:t>need</a:t>
            </a:r>
            <a:r>
              <a:rPr lang="en-US" dirty="0">
                <a:solidFill>
                  <a:schemeClr val="tx1"/>
                </a:solidFill>
              </a:rPr>
              <a:t> to produce D 50-gallon drums of deicer and S 20-gallon drums of solvent?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Liquid C: 25D + 0S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Liquid N: 15D + 5S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Liquid D: 10D + 7S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Liquid Q:   0D + 8S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54D19-E9AA-6537-DCFF-3C6F79987E1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900183"/>
      </p:ext>
    </p:extLst>
  </p:cSld>
  <p:clrMapOvr>
    <a:masterClrMapping/>
  </p:clrMapOvr>
</p:sld>
</file>

<file path=ppt/theme/theme1.xml><?xml version="1.0" encoding="utf-8"?>
<a:theme xmlns:a="http://schemas.openxmlformats.org/drawingml/2006/main" name="College of Business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ollege of Business Theme" id="{1B72A132-27B4-441E-A17F-F5C4620867E3}" vid="{AC7A099E-02FA-485D-968C-6DA3B355336F}"/>
    </a:ext>
  </a:extLst>
</a:theme>
</file>

<file path=ppt/theme/theme2.xml><?xml version="1.0" encoding="utf-8"?>
<a:theme xmlns:a="http://schemas.openxmlformats.org/drawingml/2006/main" name="Stony Brook Univers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Stony Brook Medici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Stony Brook Children'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College of Business Theme</Template>
  <TotalTime>3846</TotalTime>
  <Words>544</Words>
  <Application>Microsoft Office PowerPoint</Application>
  <PresentationFormat>On-screen Show (4:3)</PresentationFormat>
  <Paragraphs>82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Aptos</vt:lpstr>
      <vt:lpstr>Arial</vt:lpstr>
      <vt:lpstr>Calibri</vt:lpstr>
      <vt:lpstr>Helvetica</vt:lpstr>
      <vt:lpstr>Lucida Grande</vt:lpstr>
      <vt:lpstr>College of Business Theme</vt:lpstr>
      <vt:lpstr>Stony Brook University</vt:lpstr>
      <vt:lpstr>Stony Brook Medicine</vt:lpstr>
      <vt:lpstr>Stony Brook Children's</vt:lpstr>
      <vt:lpstr>PowerPoint Presentation</vt:lpstr>
      <vt:lpstr>PowerPoint Presentation</vt:lpstr>
      <vt:lpstr>PowerPoint Presentation</vt:lpstr>
      <vt:lpstr>Your Problem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Thomas Sexton</dc:creator>
  <cp:lastModifiedBy>Thomas Sexton</cp:lastModifiedBy>
  <cp:revision>45</cp:revision>
  <dcterms:created xsi:type="dcterms:W3CDTF">2025-07-07T18:45:32Z</dcterms:created>
  <dcterms:modified xsi:type="dcterms:W3CDTF">2025-07-13T03:08:00Z</dcterms:modified>
</cp:coreProperties>
</file>