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24" r:id="rId1"/>
    <p:sldMasterId id="2147483978" r:id="rId2"/>
    <p:sldMasterId id="2147483989" r:id="rId3"/>
    <p:sldMasterId id="2147484019" r:id="rId4"/>
  </p:sldMasterIdLst>
  <p:notesMasterIdLst>
    <p:notesMasterId r:id="rId2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21">
          <p15:clr>
            <a:srgbClr val="A4A3A4"/>
          </p15:clr>
        </p15:guide>
        <p15:guide id="2" pos="2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724" autoAdjust="0"/>
    <p:restoredTop sz="94648" autoAdjust="0"/>
  </p:normalViewPr>
  <p:slideViewPr>
    <p:cSldViewPr snapToGrid="0">
      <p:cViewPr varScale="1">
        <p:scale>
          <a:sx n="105" d="100"/>
          <a:sy n="105" d="100"/>
        </p:scale>
        <p:origin x="540" y="96"/>
      </p:cViewPr>
      <p:guideLst>
        <p:guide orient="horz" pos="921"/>
        <p:guide pos="2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951BE-2C43-41E8-8680-652BA3C8570E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2633A-2D70-4B5D-AEC1-F4A27B6FC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9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6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60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63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10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27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4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U stack_2clr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2543175"/>
            <a:ext cx="5253038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8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573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79500"/>
            <a:ext cx="8229600" cy="51992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394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92200"/>
            <a:ext cx="8229600" cy="5186519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81553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75851"/>
            <a:ext cx="8229600" cy="4796349"/>
          </a:xfrm>
        </p:spPr>
        <p:txBody>
          <a:bodyPr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5621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5275716" cy="47418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71802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79891"/>
            <a:ext cx="4051301" cy="4792309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6656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80975" y="195263"/>
            <a:ext cx="8767762" cy="53327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3949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65100"/>
            <a:ext cx="8229600" cy="5372099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4465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9699"/>
            <a:ext cx="8229600" cy="5435601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56963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45651"/>
            <a:ext cx="8229600" cy="4516949"/>
          </a:xfrm>
          <a:prstGeom prst="rect">
            <a:avLst/>
          </a:prstGeom>
        </p:spPr>
        <p:txBody>
          <a:bodyPr lIns="0"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152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M stack_2clr_pms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50" y="2552700"/>
            <a:ext cx="52451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731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348734" y="5949682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642939"/>
            <a:ext cx="4456112" cy="4881561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21"/>
          </p:nvPr>
        </p:nvSpPr>
        <p:spPr>
          <a:xfrm>
            <a:off x="5245193" y="38227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5245193" y="20193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3"/>
          </p:nvPr>
        </p:nvSpPr>
        <p:spPr>
          <a:xfrm>
            <a:off x="5245193" y="2159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1317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BC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348734" y="5949682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642939"/>
            <a:ext cx="4456112" cy="4841719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Picture Placeholder 1"/>
          <p:cNvSpPr>
            <a:spLocks noGrp="1"/>
          </p:cNvSpPr>
          <p:nvPr>
            <p:ph type="pic" idx="23"/>
          </p:nvPr>
        </p:nvSpPr>
        <p:spPr>
          <a:xfrm>
            <a:off x="5245100" y="215900"/>
            <a:ext cx="3683000" cy="5257800"/>
          </a:xfrm>
          <a:prstGeom prst="rect">
            <a:avLst/>
          </a:prstGeom>
          <a:solidFill>
            <a:srgbClr val="D9D9D9"/>
          </a:solidFill>
        </p:spPr>
      </p:sp>
    </p:spTree>
    <p:extLst>
      <p:ext uri="{BB962C8B-B14F-4D97-AF65-F5344CB8AC3E}">
        <p14:creationId xmlns:p14="http://schemas.microsoft.com/office/powerpoint/2010/main" val="294120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 Children'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_childrens_horizstack_3c_C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2025650"/>
            <a:ext cx="6100763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2016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0"/>
            <a:ext cx="8229600" cy="52119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691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1"/>
            <a:ext cx="8229600" cy="5207000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7302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67657"/>
            <a:ext cx="8229600" cy="4804543"/>
          </a:xfrm>
        </p:spPr>
        <p:txBody>
          <a:bodyPr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678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84047"/>
            <a:ext cx="5275716" cy="4788153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743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4229101" cy="48053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289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5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6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8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</p:sldLayoutIdLst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8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124" name="Picture 4" descr="SBU horz_2clr_cmyk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95275"/>
            <a:ext cx="3619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5" r:id="rId1"/>
    <p:sldLayoutId id="2147484556" r:id="rId2"/>
    <p:sldLayoutId id="2147484557" r:id="rId3"/>
    <p:sldLayoutId id="2147484558" r:id="rId4"/>
    <p:sldLayoutId id="2147484559" r:id="rId5"/>
    <p:sldLayoutId id="2147484560" r:id="rId6"/>
  </p:sldLayoutIdLst>
  <p:hf sldNum="0"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8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84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74" name="Picture 7" descr="SBM horz_2clr_pms1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298450"/>
            <a:ext cx="34544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76" r:id="rId1"/>
    <p:sldLayoutId id="2147484561" r:id="rId2"/>
    <p:sldLayoutId id="2147484562" r:id="rId3"/>
    <p:sldLayoutId id="2147484563" r:id="rId4"/>
    <p:sldLayoutId id="2147484564" r:id="rId5"/>
    <p:sldLayoutId id="2147484565" r:id="rId6"/>
  </p:sldLayoutIdLst>
  <p:hf sldNum="0"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SolidFooterArt_CH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92775"/>
            <a:ext cx="879951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 descr="sb_childrens_horiz_3c_Cnotag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100" y="5876925"/>
            <a:ext cx="32226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66" r:id="rId1"/>
    <p:sldLayoutId id="2147484567" r:id="rId2"/>
    <p:sldLayoutId id="2147484568" r:id="rId3"/>
    <p:sldLayoutId id="2147484569" r:id="rId4"/>
    <p:sldLayoutId id="2147484570" r:id="rId5"/>
    <p:sldLayoutId id="2147484577" r:id="rId6"/>
  </p:sldLayoutIdLst>
  <p:hf sldNum="0"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defRPr sz="3200" kern="1200">
          <a:solidFill>
            <a:srgbClr val="C03137"/>
          </a:solidFill>
          <a:latin typeface="Helvetica"/>
          <a:ea typeface="ＭＳ Ｐゴシック" pitchFamily="-112" charset="-128"/>
          <a:cs typeface="Helvetica"/>
        </a:defRPr>
      </a:lvl1pPr>
      <a:lvl2pPr marL="107950" indent="-107950" algn="l" defTabSz="576263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515938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C03137"/>
        </a:buClr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373188" indent="-231775" algn="l" defTabSz="457200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47713" indent="-231775" algn="l" defTabSz="457200" rtl="0" eaLnBrk="0" fontAlgn="base" hangingPunct="0">
        <a:spcBef>
          <a:spcPct val="20000"/>
        </a:spcBef>
        <a:spcAft>
          <a:spcPct val="0"/>
        </a:spcAft>
        <a:buClr>
          <a:srgbClr val="C03137"/>
        </a:buClr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Excel_Worksheet2.xlsx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package" Target="../embeddings/Microsoft_Excel_Worksheet3.xlsx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package" Target="../embeddings/Microsoft_Excel_Worksheet4.xlsx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package" Target="../embeddings/Microsoft_Excel_Worksheet5.xlsx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package" Target="../embeddings/Microsoft_Excel_Worksheet6.xlsx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A63C7B-6746-DF40-6FE1-304D921EA524}"/>
              </a:ext>
            </a:extLst>
          </p:cNvPr>
          <p:cNvSpPr txBox="1"/>
          <p:nvPr/>
        </p:nvSpPr>
        <p:spPr>
          <a:xfrm>
            <a:off x="1445342" y="5063613"/>
            <a:ext cx="625331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Math Camp </a:t>
            </a:r>
          </a:p>
          <a:p>
            <a:pPr algn="ctr"/>
            <a:r>
              <a:rPr lang="en-US" sz="2400" dirty="0"/>
              <a:t>July 14, 2025</a:t>
            </a:r>
          </a:p>
        </p:txBody>
      </p:sp>
    </p:spTree>
    <p:extLst>
      <p:ext uri="{BB962C8B-B14F-4D97-AF65-F5344CB8AC3E}">
        <p14:creationId xmlns:p14="http://schemas.microsoft.com/office/powerpoint/2010/main" val="737945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AB489E9-47A1-DE3E-FB8A-5E606F31AE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1B79D-09BE-F80C-1ACA-F02D539701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b="1" dirty="0"/>
              <a:t>Excel Setup (values)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2EBFE3C-9B95-570F-1362-8CD571E642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804031"/>
              </p:ext>
            </p:extLst>
          </p:nvPr>
        </p:nvGraphicFramePr>
        <p:xfrm>
          <a:off x="1060450" y="1127887"/>
          <a:ext cx="7023100" cy="502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022867" imgH="5023071" progId="Excel.Sheet.12">
                  <p:embed/>
                </p:oleObj>
              </mc:Choice>
              <mc:Fallback>
                <p:oleObj name="Worksheet" r:id="rId2" imgW="7022867" imgH="502307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0450" y="1127887"/>
                        <a:ext cx="7023100" cy="5022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52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701FC2-35F0-ADB0-06AC-AD33142B36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588902-63A0-7025-5D35-F03CCE6C24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b="1" dirty="0"/>
              <a:t>Excel Setup (formulae)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42B5159-6311-62EA-5CAF-FC28775D38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382915"/>
              </p:ext>
            </p:extLst>
          </p:nvPr>
        </p:nvGraphicFramePr>
        <p:xfrm>
          <a:off x="155963" y="1421643"/>
          <a:ext cx="8847564" cy="4268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408899" imgH="5021629" progId="Excel.Sheet.12">
                  <p:embed/>
                </p:oleObj>
              </mc:Choice>
              <mc:Fallback>
                <p:oleObj name="Worksheet" r:id="rId2" imgW="10408899" imgH="502162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5963" y="1421643"/>
                        <a:ext cx="8847564" cy="42683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7863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B9916D-BAFE-B701-4C73-E771E02321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0F83B-EE90-B251-06B4-80B58BCFB1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b="1" dirty="0"/>
              <a:t>Solver Setup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14B27A-C990-5DDD-3B9F-95D61B51C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497" y="1089778"/>
            <a:ext cx="4887007" cy="513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561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E80130-6A26-16F9-06F8-0359488001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1001C-BC61-E98D-2ACC-74CF40FBB9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b="1" dirty="0"/>
              <a:t>Excel Solution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C4A4211-D9BF-8209-7ACF-62FDCA9FA5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820412"/>
              </p:ext>
            </p:extLst>
          </p:nvPr>
        </p:nvGraphicFramePr>
        <p:xfrm>
          <a:off x="1095375" y="1125855"/>
          <a:ext cx="6953250" cy="497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952700" imgH="4972959" progId="Excel.Sheet.12">
                  <p:embed/>
                </p:oleObj>
              </mc:Choice>
              <mc:Fallback>
                <p:oleObj name="Worksheet" r:id="rId2" imgW="6952700" imgH="49729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95375" y="1125855"/>
                        <a:ext cx="6953250" cy="4973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7284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F8FDD3-13E9-02CB-8140-104DED61CD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B66A2-1692-488C-BF25-40EE701707F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b="1" dirty="0"/>
              <a:t>Solver Answer Report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01E1215-DF4D-A9FA-B550-C8B5F69B4C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541778"/>
              </p:ext>
            </p:extLst>
          </p:nvPr>
        </p:nvGraphicFramePr>
        <p:xfrm>
          <a:off x="1619250" y="1038225"/>
          <a:ext cx="5905500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905585" imgH="5238299" progId="Excel.Sheet.12">
                  <p:embed/>
                </p:oleObj>
              </mc:Choice>
              <mc:Fallback>
                <p:oleObj name="Worksheet" r:id="rId2" imgW="5905585" imgH="523829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19250" y="1038225"/>
                        <a:ext cx="5905500" cy="523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2777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423B39-90A8-426D-C0AB-0AFFC1DC16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20894F-CC1B-93D0-8C9E-D46C1BB87D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b="1" dirty="0"/>
              <a:t>Solver Sensitivity Report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F9D6073-B01E-64DB-5556-388750AED2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762784"/>
              </p:ext>
            </p:extLst>
          </p:nvPr>
        </p:nvGraphicFramePr>
        <p:xfrm>
          <a:off x="490156" y="1068493"/>
          <a:ext cx="8156702" cy="5244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437801" imgH="3496285" progId="Excel.Sheet.12">
                  <p:embed/>
                </p:oleObj>
              </mc:Choice>
              <mc:Fallback>
                <p:oleObj name="Worksheet" r:id="rId2" imgW="5437801" imgH="34962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0156" y="1068493"/>
                        <a:ext cx="8156702" cy="52444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691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42DDCAC-B286-C249-52D0-086E787A4C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98FAC-41D3-28D1-296A-E58D5D4EF01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Deicer and Solvent Problem Graphical and Computer Solution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21FD67-0914-7585-1867-FC09FB83FCA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1EEE3E3-BC70-59CD-AB78-A848C1E462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43F1CA-4CD9-05AB-A81D-61F7C29371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b="1" dirty="0"/>
              <a:t>LP Formulation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5D90119-0B3A-EC79-4743-D123E67F76B4}"/>
              </a:ext>
            </a:extLst>
          </p:cNvPr>
          <p:cNvSpPr txBox="1">
            <a:spLocks/>
          </p:cNvSpPr>
          <p:nvPr/>
        </p:nvSpPr>
        <p:spPr>
          <a:xfrm>
            <a:off x="890662" y="1260413"/>
            <a:ext cx="7356763" cy="48045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Let D = the number of drums of Deicer produced</a:t>
            </a:r>
          </a:p>
          <a:p>
            <a:pPr marL="0" indent="0">
              <a:buNone/>
            </a:pPr>
            <a:r>
              <a:rPr lang="en-US" sz="2400" dirty="0"/>
              <a:t>Let S = the number of drums of Solvent produced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Max 100D + 60S	Objective Function</a:t>
            </a:r>
          </a:p>
          <a:p>
            <a:pPr marL="0" indent="0">
              <a:buNone/>
            </a:pPr>
            <a:r>
              <a:rPr lang="en-US" sz="2400" dirty="0"/>
              <a:t>subject to</a:t>
            </a:r>
          </a:p>
          <a:p>
            <a:pPr marL="0" indent="0">
              <a:buNone/>
            </a:pPr>
            <a:r>
              <a:rPr lang="en-US" sz="2400" dirty="0"/>
              <a:t>	25D + 0S ≤ 1000	Liquid C Constraint</a:t>
            </a:r>
          </a:p>
          <a:p>
            <a:pPr marL="0" indent="0">
              <a:buNone/>
            </a:pPr>
            <a:r>
              <a:rPr lang="en-US" sz="2400" dirty="0"/>
              <a:t>	15D + 5S ≤ 1000	Liquid N Constraint</a:t>
            </a:r>
          </a:p>
          <a:p>
            <a:pPr marL="0" indent="0">
              <a:buNone/>
            </a:pPr>
            <a:r>
              <a:rPr lang="en-US" sz="2400" dirty="0"/>
              <a:t>	10D + 7S ≤ 1000	Liquid D Constraint</a:t>
            </a:r>
          </a:p>
          <a:p>
            <a:pPr marL="0" indent="0">
              <a:buNone/>
            </a:pPr>
            <a:r>
              <a:rPr lang="en-US" sz="2400" dirty="0"/>
              <a:t>  	0D + 8S ≤ 1000	Liquid Q Constraint</a:t>
            </a:r>
          </a:p>
          <a:p>
            <a:pPr marL="0" indent="0">
              <a:buNone/>
            </a:pPr>
            <a:r>
              <a:rPr lang="en-US" sz="2400" dirty="0"/>
              <a:t> 	D, S ≥ 0		Nonnegativity Constraints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107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1E4644-7064-05C5-1036-157267F5E6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64C60-9C77-B45E-9786-90FB68A9BB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61104" y="464955"/>
            <a:ext cx="4425696" cy="381684"/>
          </a:xfrm>
        </p:spPr>
        <p:txBody>
          <a:bodyPr/>
          <a:lstStyle/>
          <a:p>
            <a:r>
              <a:rPr lang="en-US" sz="2000" b="1" dirty="0"/>
              <a:t>Alternative LP Formulation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D668BF7-F075-2C4B-5D31-13E5A5D52D83}"/>
              </a:ext>
            </a:extLst>
          </p:cNvPr>
          <p:cNvSpPr txBox="1">
            <a:spLocks/>
          </p:cNvSpPr>
          <p:nvPr/>
        </p:nvSpPr>
        <p:spPr>
          <a:xfrm>
            <a:off x="991247" y="1306133"/>
            <a:ext cx="7273636" cy="48045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Let D = the number of gallons of Deicer produced</a:t>
            </a:r>
          </a:p>
          <a:p>
            <a:pPr marL="0" indent="0">
              <a:buNone/>
            </a:pPr>
            <a:r>
              <a:rPr lang="en-US" sz="2400" dirty="0"/>
              <a:t>Let S = the number of gallons of Solvent produced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Max 2D + 3S		Objective Function</a:t>
            </a:r>
          </a:p>
          <a:p>
            <a:pPr marL="0" indent="0">
              <a:buNone/>
            </a:pPr>
            <a:r>
              <a:rPr lang="en-US" sz="2400" dirty="0"/>
              <a:t>subject to</a:t>
            </a:r>
          </a:p>
          <a:p>
            <a:pPr marL="0" indent="0">
              <a:buNone/>
            </a:pPr>
            <a:r>
              <a:rPr lang="en-US" sz="2400" dirty="0"/>
              <a:t>	0.5D + 0S ≤ 1000	Liquid C Constraint</a:t>
            </a:r>
          </a:p>
          <a:p>
            <a:pPr marL="0" indent="0">
              <a:buNone/>
            </a:pPr>
            <a:r>
              <a:rPr lang="en-US" sz="2400" dirty="0"/>
              <a:t>	0.3D + 0.25S ≤ 1000	Liquid N Constraint</a:t>
            </a:r>
          </a:p>
          <a:p>
            <a:pPr marL="0" indent="0">
              <a:buNone/>
            </a:pPr>
            <a:r>
              <a:rPr lang="en-US" sz="2400" dirty="0"/>
              <a:t>	0.2D + 0.35S ≤ 1000	Liquid D Constraint</a:t>
            </a:r>
          </a:p>
          <a:p>
            <a:pPr marL="0" indent="0">
              <a:buNone/>
            </a:pPr>
            <a:r>
              <a:rPr lang="en-US" sz="2400" dirty="0"/>
              <a:t>	0D + 0.4S ≤ 1000	Liquid Q Constraint</a:t>
            </a:r>
          </a:p>
          <a:p>
            <a:pPr marL="0" indent="0">
              <a:buNone/>
            </a:pPr>
            <a:r>
              <a:rPr lang="en-US" sz="2400" dirty="0"/>
              <a:t>	D, S ≥ 0		Nonnegativity Constraints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9256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40C65D-B26C-2151-A41F-326AD64020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4B1F39-BF1B-033C-3B91-32A3B901E7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b="1" dirty="0"/>
              <a:t>Solving Linear Programs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E30A823-3DF5-6E49-E126-04A37C95A718}"/>
              </a:ext>
            </a:extLst>
          </p:cNvPr>
          <p:cNvSpPr txBox="1">
            <a:spLocks/>
          </p:cNvSpPr>
          <p:nvPr/>
        </p:nvSpPr>
        <p:spPr>
          <a:xfrm>
            <a:off x="362712" y="1514729"/>
            <a:ext cx="8799576" cy="435133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–"/>
              <a:defRPr sz="28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Graphical Method (two decision variables)</a:t>
            </a:r>
          </a:p>
          <a:p>
            <a:r>
              <a:rPr lang="en-US" sz="2800" dirty="0"/>
              <a:t>Simplex Method (any number of decision variables)</a:t>
            </a:r>
          </a:p>
          <a:p>
            <a:pPr lvl="1"/>
            <a:r>
              <a:rPr lang="en-US" sz="2400" dirty="0"/>
              <a:t>Linear Algebraic approach</a:t>
            </a:r>
          </a:p>
          <a:p>
            <a:pPr lvl="1"/>
            <a:r>
              <a:rPr lang="en-US" sz="2400" dirty="0"/>
              <a:t>Developed by George Dantzig in 1947</a:t>
            </a:r>
          </a:p>
          <a:p>
            <a:r>
              <a:rPr lang="en-US" sz="2800" dirty="0"/>
              <a:t>Computer Solution (using the Simplex Method)</a:t>
            </a:r>
          </a:p>
          <a:p>
            <a:pPr lvl="1"/>
            <a:r>
              <a:rPr lang="en-US" sz="2400" dirty="0"/>
              <a:t>Excel with Solver Add-In</a:t>
            </a:r>
          </a:p>
          <a:p>
            <a:pPr lvl="1"/>
            <a:r>
              <a:rPr lang="en-US" sz="2400" dirty="0"/>
              <a:t>R, Python</a:t>
            </a:r>
          </a:p>
          <a:p>
            <a:pPr lvl="1"/>
            <a:r>
              <a:rPr lang="en-US" sz="2400" dirty="0"/>
              <a:t>Commercial Software Packages</a:t>
            </a:r>
          </a:p>
        </p:txBody>
      </p:sp>
    </p:spTree>
    <p:extLst>
      <p:ext uri="{BB962C8B-B14F-4D97-AF65-F5344CB8AC3E}">
        <p14:creationId xmlns:p14="http://schemas.microsoft.com/office/powerpoint/2010/main" val="2857127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B92A21-41D8-93D3-7D07-CE729B13C0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2637EB-F44F-5911-8373-8B9D2B33569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b="1" dirty="0"/>
              <a:t>Graphing the Constraints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ADE26FC-8803-0AA0-D4C5-571E0A370F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57232"/>
              </p:ext>
            </p:extLst>
          </p:nvPr>
        </p:nvGraphicFramePr>
        <p:xfrm>
          <a:off x="1101725" y="1092518"/>
          <a:ext cx="6940550" cy="503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940465" imgH="5038573" progId="Excel.Sheet.12">
                  <p:embed/>
                </p:oleObj>
              </mc:Choice>
              <mc:Fallback>
                <p:oleObj name="Worksheet" r:id="rId3" imgW="6940465" imgH="503857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1725" y="1092518"/>
                        <a:ext cx="6940550" cy="503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1129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B54226-B0BD-5CD3-AD72-8BED154D82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9D5AF-A5B1-EC3B-F279-44A0F3CF0B8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14800" y="464955"/>
            <a:ext cx="4910328" cy="381684"/>
          </a:xfrm>
        </p:spPr>
        <p:txBody>
          <a:bodyPr/>
          <a:lstStyle/>
          <a:p>
            <a:r>
              <a:rPr lang="en-US" sz="2000" b="1" dirty="0"/>
              <a:t>Graphing the Objective Function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8A19965-73A7-C66D-C645-EB8345E75A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419263"/>
              </p:ext>
            </p:extLst>
          </p:nvPr>
        </p:nvGraphicFramePr>
        <p:xfrm>
          <a:off x="1101725" y="1092518"/>
          <a:ext cx="6940550" cy="503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940465" imgH="5038573" progId="Excel.Sheet.12">
                  <p:embed/>
                </p:oleObj>
              </mc:Choice>
              <mc:Fallback>
                <p:oleObj name="Worksheet" r:id="rId3" imgW="6940465" imgH="503857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1725" y="1092518"/>
                        <a:ext cx="6940550" cy="503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434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A344872-8D9D-33FE-F871-8A41FB4F6F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6A16A-34CE-25EC-E95B-EA8C2FC9CD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50792" y="464955"/>
            <a:ext cx="5056632" cy="381684"/>
          </a:xfrm>
        </p:spPr>
        <p:txBody>
          <a:bodyPr/>
          <a:lstStyle/>
          <a:p>
            <a:r>
              <a:rPr lang="en-US" sz="2000" b="1" dirty="0"/>
              <a:t>Solving for the Optimal Solution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F5944DF-7142-6193-CCC0-988B9243700E}"/>
              </a:ext>
            </a:extLst>
          </p:cNvPr>
          <p:cNvSpPr txBox="1">
            <a:spLocks/>
          </p:cNvSpPr>
          <p:nvPr/>
        </p:nvSpPr>
        <p:spPr>
          <a:xfrm>
            <a:off x="307848" y="1405001"/>
            <a:ext cx="8479536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–"/>
              <a:defRPr sz="28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The optimal solution occurs at the intersection of the constraints for Liquid N and Liquid D.</a:t>
            </a:r>
          </a:p>
          <a:p>
            <a:r>
              <a:rPr lang="en-US" sz="2200" dirty="0"/>
              <a:t>Thus, we simultaneously solve: </a:t>
            </a:r>
            <a:br>
              <a:rPr lang="en-US" sz="2200" dirty="0"/>
            </a:br>
            <a:r>
              <a:rPr lang="en-US" sz="2200" dirty="0"/>
              <a:t>15D + 5S =1000 and 10D + 7S =1000</a:t>
            </a:r>
          </a:p>
          <a:p>
            <a:r>
              <a:rPr lang="en-US" sz="2200" dirty="0"/>
              <a:t>First: 15D + 5S =1000 </a:t>
            </a:r>
            <a:r>
              <a:rPr lang="en-US" sz="2200" dirty="0">
                <a:sym typeface="Wingdings" panose="05000000000000000000" pitchFamily="2" charset="2"/>
              </a:rPr>
              <a:t> </a:t>
            </a:r>
            <a:r>
              <a:rPr lang="en-US" sz="2200" dirty="0"/>
              <a:t>5S = 1000 – 15D </a:t>
            </a:r>
            <a:r>
              <a:rPr lang="en-US" sz="2200" dirty="0">
                <a:sym typeface="Wingdings" panose="05000000000000000000" pitchFamily="2" charset="2"/>
              </a:rPr>
              <a:t></a:t>
            </a:r>
            <a:r>
              <a:rPr lang="en-US" sz="2200" dirty="0"/>
              <a:t> S = 200 – 3D</a:t>
            </a:r>
          </a:p>
          <a:p>
            <a:r>
              <a:rPr lang="en-US" sz="2200" dirty="0"/>
              <a:t>Next: 10D + 7S =1000 </a:t>
            </a:r>
            <a:r>
              <a:rPr lang="en-US" sz="2200" dirty="0">
                <a:sym typeface="Wingdings" panose="05000000000000000000" pitchFamily="2" charset="2"/>
              </a:rPr>
              <a:t> 10</a:t>
            </a:r>
            <a:r>
              <a:rPr lang="en-US" sz="2200" dirty="0"/>
              <a:t>D + 7(200 – 3D) = 1000 </a:t>
            </a:r>
            <a:r>
              <a:rPr lang="en-US" sz="2200" dirty="0">
                <a:sym typeface="Wingdings" panose="05000000000000000000" pitchFamily="2" charset="2"/>
              </a:rPr>
              <a:t> </a:t>
            </a:r>
            <a:br>
              <a:rPr lang="en-US" sz="2200" dirty="0"/>
            </a:br>
            <a:r>
              <a:rPr lang="en-US" sz="2200" dirty="0"/>
              <a:t>-11D = -400 </a:t>
            </a:r>
            <a:r>
              <a:rPr lang="en-US" sz="2200" dirty="0">
                <a:sym typeface="Wingdings" panose="05000000000000000000" pitchFamily="2" charset="2"/>
              </a:rPr>
              <a:t> </a:t>
            </a:r>
            <a:r>
              <a:rPr lang="en-US" sz="2200" dirty="0"/>
              <a:t>D = 36.36</a:t>
            </a:r>
          </a:p>
          <a:p>
            <a:r>
              <a:rPr lang="en-US" sz="2200" dirty="0"/>
              <a:t>Finally: S = 200 – 3D </a:t>
            </a:r>
            <a:r>
              <a:rPr lang="en-US" sz="2200" dirty="0">
                <a:sym typeface="Wingdings" panose="05000000000000000000" pitchFamily="2" charset="2"/>
              </a:rPr>
              <a:t> S = 90.91</a:t>
            </a:r>
          </a:p>
          <a:p>
            <a:r>
              <a:rPr lang="en-US" sz="2200" dirty="0">
                <a:sym typeface="Wingdings" panose="05000000000000000000" pitchFamily="2" charset="2"/>
              </a:rPr>
              <a:t>The optimal solution is to produce 36.36 drums of Deicer and 90.91 drums of Solvent. </a:t>
            </a:r>
          </a:p>
          <a:p>
            <a:r>
              <a:rPr lang="en-US" sz="2200" dirty="0">
                <a:sym typeface="Wingdings" panose="05000000000000000000" pitchFamily="2" charset="2"/>
              </a:rPr>
              <a:t>The total profit is $100(36.36) + $60(90.91) = $9090.91.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7752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BE32E6-C657-78BF-834D-04D1A0022B5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Herbert F. Lewis, Ph.D.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A0D060-FBA8-66F9-A21B-BB26AB4A61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b="1" dirty="0"/>
              <a:t>Solution Summary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737D8AD-75C2-29B9-5214-5D4CF7DF35E1}"/>
              </a:ext>
            </a:extLst>
          </p:cNvPr>
          <p:cNvSpPr txBox="1">
            <a:spLocks/>
          </p:cNvSpPr>
          <p:nvPr/>
        </p:nvSpPr>
        <p:spPr>
          <a:xfrm>
            <a:off x="838200" y="1734185"/>
            <a:ext cx="6989064" cy="435133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–"/>
              <a:defRPr sz="28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Optimal Solution: (36.36, 90.91)</a:t>
            </a:r>
          </a:p>
          <a:p>
            <a:r>
              <a:rPr lang="en-US" dirty="0"/>
              <a:t>Maximum Profit: $9090.91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B16753-BE79-EE5A-AD1E-177F0335D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776745"/>
              </p:ext>
            </p:extLst>
          </p:nvPr>
        </p:nvGraphicFramePr>
        <p:xfrm>
          <a:off x="514096" y="3278133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80906084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371726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1061373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2603678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988915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Constraint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74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Liquid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909.09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Nonbinding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348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Liquid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298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Liquid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Binding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354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Liquid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727.27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272.73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Nonbinding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361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614781"/>
      </p:ext>
    </p:extLst>
  </p:cSld>
  <p:clrMapOvr>
    <a:masterClrMapping/>
  </p:clrMapOvr>
</p:sld>
</file>

<file path=ppt/theme/theme1.xml><?xml version="1.0" encoding="utf-8"?>
<a:theme xmlns:a="http://schemas.openxmlformats.org/drawingml/2006/main" name="College of Business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ollege of Business Theme" id="{1B72A132-27B4-441E-A17F-F5C4620867E3}" vid="{AC7A099E-02FA-485D-968C-6DA3B355336F}"/>
    </a:ext>
  </a:extLst>
</a:theme>
</file>

<file path=ppt/theme/theme2.xml><?xml version="1.0" encoding="utf-8"?>
<a:theme xmlns:a="http://schemas.openxmlformats.org/drawingml/2006/main" name="Stony Brook Univers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tony Brook Medic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tony Brook Children'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College of Business Theme</Template>
  <TotalTime>1692</TotalTime>
  <Words>557</Words>
  <Application>Microsoft Office PowerPoint</Application>
  <PresentationFormat>On-screen Show (4:3)</PresentationFormat>
  <Paragraphs>98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Aptos</vt:lpstr>
      <vt:lpstr>Arial</vt:lpstr>
      <vt:lpstr>Calibri</vt:lpstr>
      <vt:lpstr>Helvetica</vt:lpstr>
      <vt:lpstr>Lucida Grande</vt:lpstr>
      <vt:lpstr>Wingdings</vt:lpstr>
      <vt:lpstr>College of Business Theme</vt:lpstr>
      <vt:lpstr>Stony Brook University</vt:lpstr>
      <vt:lpstr>Stony Brook Medicine</vt:lpstr>
      <vt:lpstr>Stony Brook Children's</vt:lpstr>
      <vt:lpstr>Microsoft Excel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Sexton</dc:creator>
  <cp:lastModifiedBy>Herb</cp:lastModifiedBy>
  <cp:revision>61</cp:revision>
  <dcterms:created xsi:type="dcterms:W3CDTF">2025-07-07T18:45:32Z</dcterms:created>
  <dcterms:modified xsi:type="dcterms:W3CDTF">2025-07-11T20:21:22Z</dcterms:modified>
</cp:coreProperties>
</file>